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71" r:id="rId8"/>
    <p:sldId id="263" r:id="rId9"/>
    <p:sldId id="262" r:id="rId10"/>
    <p:sldId id="264" r:id="rId11"/>
    <p:sldId id="266" r:id="rId12"/>
    <p:sldId id="265" r:id="rId13"/>
    <p:sldId id="267" r:id="rId14"/>
    <p:sldId id="268"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4B73367B-DA3B-4FC3-B1C2-7B00FBBC03AB}" type="datetimeFigureOut">
              <a:rPr lang="zh-TW" altLang="en-US" smtClean="0"/>
              <a:t>2019/1/2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54F3B2B-C548-4ADB-8A35-7E9208A5994D}"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6141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B73367B-DA3B-4FC3-B1C2-7B00FBBC03AB}" type="datetimeFigureOut">
              <a:rPr lang="zh-TW" altLang="en-US" smtClean="0"/>
              <a:t>2019/1/2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54F3B2B-C548-4ADB-8A35-7E9208A5994D}" type="slidenum">
              <a:rPr lang="zh-TW" altLang="en-US" smtClean="0"/>
              <a:t>‹#›</a:t>
            </a:fld>
            <a:endParaRPr lang="zh-TW" altLang="en-US"/>
          </a:p>
        </p:txBody>
      </p:sp>
    </p:spTree>
    <p:extLst>
      <p:ext uri="{BB962C8B-B14F-4D97-AF65-F5344CB8AC3E}">
        <p14:creationId xmlns:p14="http://schemas.microsoft.com/office/powerpoint/2010/main" val="312439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B73367B-DA3B-4FC3-B1C2-7B00FBBC03AB}" type="datetimeFigureOut">
              <a:rPr lang="zh-TW" altLang="en-US" smtClean="0"/>
              <a:t>2019/1/2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54F3B2B-C548-4ADB-8A35-7E9208A5994D}" type="slidenum">
              <a:rPr lang="zh-TW" altLang="en-US" smtClean="0"/>
              <a:t>‹#›</a:t>
            </a:fld>
            <a:endParaRPr lang="zh-TW" altLang="en-US"/>
          </a:p>
        </p:txBody>
      </p:sp>
    </p:spTree>
    <p:extLst>
      <p:ext uri="{BB962C8B-B14F-4D97-AF65-F5344CB8AC3E}">
        <p14:creationId xmlns:p14="http://schemas.microsoft.com/office/powerpoint/2010/main" val="2893965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B73367B-DA3B-4FC3-B1C2-7B00FBBC03AB}" type="datetimeFigureOut">
              <a:rPr lang="zh-TW" altLang="en-US" smtClean="0"/>
              <a:t>2019/1/2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54F3B2B-C548-4ADB-8A35-7E9208A5994D}" type="slidenum">
              <a:rPr lang="zh-TW" altLang="en-US" smtClean="0"/>
              <a:t>‹#›</a:t>
            </a:fld>
            <a:endParaRPr lang="zh-TW" altLang="en-US"/>
          </a:p>
        </p:txBody>
      </p:sp>
    </p:spTree>
    <p:extLst>
      <p:ext uri="{BB962C8B-B14F-4D97-AF65-F5344CB8AC3E}">
        <p14:creationId xmlns:p14="http://schemas.microsoft.com/office/powerpoint/2010/main" val="881400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4B73367B-DA3B-4FC3-B1C2-7B00FBBC03AB}" type="datetimeFigureOut">
              <a:rPr lang="zh-TW" altLang="en-US" smtClean="0"/>
              <a:t>2019/1/2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354F3B2B-C548-4ADB-8A35-7E9208A5994D}"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335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4B73367B-DA3B-4FC3-B1C2-7B00FBBC03AB}" type="datetimeFigureOut">
              <a:rPr lang="zh-TW" altLang="en-US" smtClean="0"/>
              <a:t>2019/1/2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354F3B2B-C548-4ADB-8A35-7E9208A5994D}" type="slidenum">
              <a:rPr lang="zh-TW" altLang="en-US" smtClean="0"/>
              <a:t>‹#›</a:t>
            </a:fld>
            <a:endParaRPr lang="zh-TW" altLang="en-US"/>
          </a:p>
        </p:txBody>
      </p:sp>
    </p:spTree>
    <p:extLst>
      <p:ext uri="{BB962C8B-B14F-4D97-AF65-F5344CB8AC3E}">
        <p14:creationId xmlns:p14="http://schemas.microsoft.com/office/powerpoint/2010/main" val="1457922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1097280" y="2582334"/>
            <a:ext cx="4937760" cy="337820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217920" y="2582334"/>
            <a:ext cx="4937760" cy="337820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4B73367B-DA3B-4FC3-B1C2-7B00FBBC03AB}" type="datetimeFigureOut">
              <a:rPr lang="zh-TW" altLang="en-US" smtClean="0"/>
              <a:t>2019/1/2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354F3B2B-C548-4ADB-8A35-7E9208A5994D}" type="slidenum">
              <a:rPr lang="zh-TW" altLang="en-US" smtClean="0"/>
              <a:t>‹#›</a:t>
            </a:fld>
            <a:endParaRPr lang="zh-TW" altLang="en-US"/>
          </a:p>
        </p:txBody>
      </p:sp>
    </p:spTree>
    <p:extLst>
      <p:ext uri="{BB962C8B-B14F-4D97-AF65-F5344CB8AC3E}">
        <p14:creationId xmlns:p14="http://schemas.microsoft.com/office/powerpoint/2010/main" val="2760104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4B73367B-DA3B-4FC3-B1C2-7B00FBBC03AB}" type="datetimeFigureOut">
              <a:rPr lang="zh-TW" altLang="en-US" smtClean="0"/>
              <a:t>2019/1/2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354F3B2B-C548-4ADB-8A35-7E9208A5994D}" type="slidenum">
              <a:rPr lang="zh-TW" altLang="en-US" smtClean="0"/>
              <a:t>‹#›</a:t>
            </a:fld>
            <a:endParaRPr lang="zh-TW" altLang="en-US"/>
          </a:p>
        </p:txBody>
      </p:sp>
    </p:spTree>
    <p:extLst>
      <p:ext uri="{BB962C8B-B14F-4D97-AF65-F5344CB8AC3E}">
        <p14:creationId xmlns:p14="http://schemas.microsoft.com/office/powerpoint/2010/main" val="1450528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B73367B-DA3B-4FC3-B1C2-7B00FBBC03AB}" type="datetimeFigureOut">
              <a:rPr lang="zh-TW" altLang="en-US" smtClean="0"/>
              <a:t>2019/1/2</a:t>
            </a:fld>
            <a:endParaRPr lang="zh-TW"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TW" altLang="en-US"/>
          </a:p>
        </p:txBody>
      </p:sp>
      <p:sp>
        <p:nvSpPr>
          <p:cNvPr id="9" name="Slide Number Placeholder 8"/>
          <p:cNvSpPr>
            <a:spLocks noGrp="1"/>
          </p:cNvSpPr>
          <p:nvPr>
            <p:ph type="sldNum" sz="quarter" idx="12"/>
          </p:nvPr>
        </p:nvSpPr>
        <p:spPr/>
        <p:txBody>
          <a:bodyPr/>
          <a:lstStyle/>
          <a:p>
            <a:fld id="{354F3B2B-C548-4ADB-8A35-7E9208A5994D}" type="slidenum">
              <a:rPr lang="zh-TW" altLang="en-US" smtClean="0"/>
              <a:t>‹#›</a:t>
            </a:fld>
            <a:endParaRPr lang="zh-TW" altLang="en-US"/>
          </a:p>
        </p:txBody>
      </p:sp>
    </p:spTree>
    <p:extLst>
      <p:ext uri="{BB962C8B-B14F-4D97-AF65-F5344CB8AC3E}">
        <p14:creationId xmlns:p14="http://schemas.microsoft.com/office/powerpoint/2010/main" val="419638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B73367B-DA3B-4FC3-B1C2-7B00FBBC03AB}" type="datetimeFigureOut">
              <a:rPr lang="zh-TW" altLang="en-US" smtClean="0"/>
              <a:t>2019/1/2</a:t>
            </a:fld>
            <a:endParaRPr lang="zh-TW"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TW"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54F3B2B-C548-4ADB-8A35-7E9208A5994D}" type="slidenum">
              <a:rPr lang="zh-TW" altLang="en-US" smtClean="0"/>
              <a:t>‹#›</a:t>
            </a:fld>
            <a:endParaRPr lang="zh-TW" altLang="en-US"/>
          </a:p>
        </p:txBody>
      </p:sp>
    </p:spTree>
    <p:extLst>
      <p:ext uri="{BB962C8B-B14F-4D97-AF65-F5344CB8AC3E}">
        <p14:creationId xmlns:p14="http://schemas.microsoft.com/office/powerpoint/2010/main" val="1018356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4B73367B-DA3B-4FC3-B1C2-7B00FBBC03AB}" type="datetimeFigureOut">
              <a:rPr lang="zh-TW" altLang="en-US" smtClean="0"/>
              <a:t>2019/1/2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354F3B2B-C548-4ADB-8A35-7E9208A5994D}" type="slidenum">
              <a:rPr lang="zh-TW" altLang="en-US" smtClean="0"/>
              <a:t>‹#›</a:t>
            </a:fld>
            <a:endParaRPr lang="zh-TW" altLang="en-US"/>
          </a:p>
        </p:txBody>
      </p:sp>
    </p:spTree>
    <p:extLst>
      <p:ext uri="{BB962C8B-B14F-4D97-AF65-F5344CB8AC3E}">
        <p14:creationId xmlns:p14="http://schemas.microsoft.com/office/powerpoint/2010/main" val="2451638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B73367B-DA3B-4FC3-B1C2-7B00FBBC03AB}" type="datetimeFigureOut">
              <a:rPr lang="zh-TW" altLang="en-US" smtClean="0"/>
              <a:t>2019/1/2</a:t>
            </a:fld>
            <a:endParaRPr lang="zh-TW"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TW"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54F3B2B-C548-4ADB-8A35-7E9208A5994D}" type="slidenum">
              <a:rPr lang="zh-TW" altLang="en-US" smtClean="0"/>
              <a:t>‹#›</a:t>
            </a:fld>
            <a:endParaRPr lang="zh-TW"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3601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A94351D-CEC0-4C4B-B14B-AE4FB17C2F61}"/>
              </a:ext>
            </a:extLst>
          </p:cNvPr>
          <p:cNvSpPr>
            <a:spLocks noGrp="1"/>
          </p:cNvSpPr>
          <p:nvPr>
            <p:ph type="ctrTitle"/>
          </p:nvPr>
        </p:nvSpPr>
        <p:spPr/>
        <p:txBody>
          <a:bodyPr>
            <a:normAutofit/>
          </a:bodyPr>
          <a:lstStyle/>
          <a:p>
            <a:r>
              <a:rPr lang="en-US" altLang="zh-TW" sz="4800" dirty="0"/>
              <a:t>A study of the relationship between color-concept association and occupational background for Chinese</a:t>
            </a:r>
            <a:endParaRPr lang="zh-TW" altLang="en-US" sz="4800" dirty="0"/>
          </a:p>
        </p:txBody>
      </p:sp>
      <p:sp>
        <p:nvSpPr>
          <p:cNvPr id="3" name="副標題 2">
            <a:extLst>
              <a:ext uri="{FF2B5EF4-FFF2-40B4-BE49-F238E27FC236}">
                <a16:creationId xmlns:a16="http://schemas.microsoft.com/office/drawing/2014/main" id="{9F9B4F2C-9AB9-4CA7-B8B3-4246A078FBF6}"/>
              </a:ext>
            </a:extLst>
          </p:cNvPr>
          <p:cNvSpPr>
            <a:spLocks noGrp="1"/>
          </p:cNvSpPr>
          <p:nvPr>
            <p:ph type="subTitle" idx="1"/>
          </p:nvPr>
        </p:nvSpPr>
        <p:spPr/>
        <p:txBody>
          <a:bodyPr/>
          <a:lstStyle/>
          <a:p>
            <a:r>
              <a:rPr lang="zh-TW" altLang="en-US" dirty="0"/>
              <a:t>作者</a:t>
            </a:r>
            <a:r>
              <a:rPr lang="en-US" altLang="zh-TW" dirty="0"/>
              <a:t>:</a:t>
            </a:r>
            <a:r>
              <a:rPr lang="en-US" altLang="zh-TW" dirty="0" err="1"/>
              <a:t>HailiangWangCalvin</a:t>
            </a:r>
            <a:r>
              <a:rPr lang="en-US" altLang="zh-TW" dirty="0"/>
              <a:t> </a:t>
            </a:r>
            <a:r>
              <a:rPr lang="en-US" altLang="zh-TW" dirty="0" err="1"/>
              <a:t>K.L.Or</a:t>
            </a:r>
            <a:endParaRPr lang="en-US" altLang="zh-TW" dirty="0"/>
          </a:p>
          <a:p>
            <a:r>
              <a:rPr lang="zh-TW" altLang="en-US" dirty="0"/>
              <a:t>期刊</a:t>
            </a:r>
            <a:r>
              <a:rPr lang="en-US" altLang="zh-TW" dirty="0"/>
              <a:t>:Displays</a:t>
            </a:r>
          </a:p>
        </p:txBody>
      </p:sp>
    </p:spTree>
    <p:extLst>
      <p:ext uri="{BB962C8B-B14F-4D97-AF65-F5344CB8AC3E}">
        <p14:creationId xmlns:p14="http://schemas.microsoft.com/office/powerpoint/2010/main" val="2082941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67F7942-88A6-475A-949F-68383E476049}"/>
              </a:ext>
            </a:extLst>
          </p:cNvPr>
          <p:cNvSpPr>
            <a:spLocks noGrp="1"/>
          </p:cNvSpPr>
          <p:nvPr>
            <p:ph type="title"/>
          </p:nvPr>
        </p:nvSpPr>
        <p:spPr/>
        <p:txBody>
          <a:bodyPr>
            <a:normAutofit/>
          </a:bodyPr>
          <a:lstStyle/>
          <a:p>
            <a:r>
              <a:rPr lang="en-US" altLang="zh-TW" dirty="0"/>
              <a:t>Results- Comparison of the most frequent color-concept associations</a:t>
            </a:r>
            <a:endParaRPr lang="zh-TW" altLang="en-US" dirty="0"/>
          </a:p>
        </p:txBody>
      </p:sp>
      <p:sp>
        <p:nvSpPr>
          <p:cNvPr id="3" name="內容版面配置區 2">
            <a:extLst>
              <a:ext uri="{FF2B5EF4-FFF2-40B4-BE49-F238E27FC236}">
                <a16:creationId xmlns:a16="http://schemas.microsoft.com/office/drawing/2014/main" id="{E4AA7093-D687-456E-859E-EBDDC1A834A0}"/>
              </a:ext>
            </a:extLst>
          </p:cNvPr>
          <p:cNvSpPr>
            <a:spLocks noGrp="1"/>
          </p:cNvSpPr>
          <p:nvPr>
            <p:ph idx="1"/>
          </p:nvPr>
        </p:nvSpPr>
        <p:spPr/>
        <p:txBody>
          <a:bodyPr>
            <a:normAutofit/>
          </a:bodyPr>
          <a:lstStyle/>
          <a:p>
            <a:r>
              <a:rPr lang="zh-TW" altLang="en-US" sz="2800" dirty="0"/>
              <a:t>圖為比較香港學生、香港白領、中國管理人員和中國鋼鐵工業工作人員的常見色彩概念聯想。</a:t>
            </a:r>
            <a:endParaRPr lang="en-US" altLang="zh-TW" sz="2800" dirty="0"/>
          </a:p>
          <a:p>
            <a:endParaRPr lang="zh-TW" altLang="en-US" sz="2800" dirty="0"/>
          </a:p>
        </p:txBody>
      </p:sp>
      <p:pic>
        <p:nvPicPr>
          <p:cNvPr id="5" name="圖片 4">
            <a:extLst>
              <a:ext uri="{FF2B5EF4-FFF2-40B4-BE49-F238E27FC236}">
                <a16:creationId xmlns:a16="http://schemas.microsoft.com/office/drawing/2014/main" id="{9506F59E-8ABF-404B-9525-0EA7692CC4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83441" y="2508024"/>
            <a:ext cx="5470359" cy="3984851"/>
          </a:xfrm>
          <a:prstGeom prst="rect">
            <a:avLst/>
          </a:prstGeom>
        </p:spPr>
      </p:pic>
      <p:sp>
        <p:nvSpPr>
          <p:cNvPr id="6" name="文字方塊 5">
            <a:extLst>
              <a:ext uri="{FF2B5EF4-FFF2-40B4-BE49-F238E27FC236}">
                <a16:creationId xmlns:a16="http://schemas.microsoft.com/office/drawing/2014/main" id="{CE0AD939-195F-440C-B9DF-B27B5A3CA6C4}"/>
              </a:ext>
            </a:extLst>
          </p:cNvPr>
          <p:cNvSpPr txBox="1"/>
          <p:nvPr/>
        </p:nvSpPr>
        <p:spPr>
          <a:xfrm>
            <a:off x="838200" y="2905780"/>
            <a:ext cx="5769528" cy="3108543"/>
          </a:xfrm>
          <a:prstGeom prst="rect">
            <a:avLst/>
          </a:prstGeom>
          <a:noFill/>
        </p:spPr>
        <p:txBody>
          <a:bodyPr wrap="none" rtlCol="0">
            <a:spAutoFit/>
          </a:bodyPr>
          <a:lstStyle/>
          <a:p>
            <a:pPr marL="457200" indent="-457200">
              <a:buFont typeface="Arial" panose="020B0604020202020204" pitchFamily="34" charset="0"/>
              <a:buChar char="•"/>
            </a:pPr>
            <a:r>
              <a:rPr lang="zh-TW" altLang="en-US" sz="2800" dirty="0"/>
              <a:t>綠</a:t>
            </a:r>
            <a:r>
              <a:rPr lang="en-US" altLang="zh-TW" sz="2800" dirty="0"/>
              <a:t>:</a:t>
            </a:r>
            <a:r>
              <a:rPr lang="zh-TW" altLang="en-US" sz="2800" dirty="0"/>
              <a:t>走、安全、開、正常。</a:t>
            </a:r>
            <a:endParaRPr lang="en-US" altLang="zh-TW" sz="2800" dirty="0"/>
          </a:p>
          <a:p>
            <a:pPr marL="457200" indent="-457200">
              <a:buFont typeface="Arial" panose="020B0604020202020204" pitchFamily="34" charset="0"/>
              <a:buChar char="•"/>
            </a:pPr>
            <a:r>
              <a:rPr lang="zh-TW" altLang="en-US" sz="2800" dirty="0"/>
              <a:t>紅</a:t>
            </a:r>
            <a:r>
              <a:rPr lang="en-US" altLang="zh-TW" sz="2800" dirty="0"/>
              <a:t>:</a:t>
            </a:r>
            <a:r>
              <a:rPr lang="zh-TW" altLang="en-US" sz="2800" dirty="0"/>
              <a:t>停止、熱、危險、關、警告。</a:t>
            </a:r>
            <a:endParaRPr lang="en-US" altLang="zh-TW" sz="2800" dirty="0"/>
          </a:p>
          <a:p>
            <a:pPr marL="457200" indent="-457200">
              <a:buFont typeface="Arial" panose="020B0604020202020204" pitchFamily="34" charset="0"/>
              <a:buChar char="•"/>
            </a:pPr>
            <a:r>
              <a:rPr lang="zh-TW" altLang="en-US" sz="2800" dirty="0"/>
              <a:t>藍</a:t>
            </a:r>
            <a:r>
              <a:rPr lang="en-US" altLang="zh-TW" sz="2800" dirty="0"/>
              <a:t>:</a:t>
            </a:r>
            <a:r>
              <a:rPr lang="zh-TW" altLang="en-US" sz="2800" dirty="0"/>
              <a:t>冷。</a:t>
            </a:r>
            <a:endParaRPr lang="en-US" altLang="zh-TW" sz="2800" dirty="0"/>
          </a:p>
          <a:p>
            <a:pPr marL="457200" indent="-457200">
              <a:buFont typeface="Arial" panose="020B0604020202020204" pitchFamily="34" charset="0"/>
              <a:buChar char="•"/>
            </a:pPr>
            <a:r>
              <a:rPr lang="zh-TW" altLang="en-US" sz="2800" dirty="0"/>
              <a:t>黑</a:t>
            </a:r>
            <a:r>
              <a:rPr lang="en-US" altLang="zh-TW" sz="2800" dirty="0"/>
              <a:t>:</a:t>
            </a:r>
            <a:r>
              <a:rPr lang="zh-TW" altLang="en-US" sz="2800" dirty="0"/>
              <a:t>硬。</a:t>
            </a:r>
            <a:endParaRPr lang="en-US" altLang="zh-TW" sz="2800" dirty="0"/>
          </a:p>
          <a:p>
            <a:pPr marL="457200" indent="-457200">
              <a:buFont typeface="Arial" panose="020B0604020202020204" pitchFamily="34" charset="0"/>
              <a:buChar char="•"/>
            </a:pPr>
            <a:r>
              <a:rPr lang="zh-TW" altLang="en-US" sz="2800" dirty="0"/>
              <a:t>粉紅色</a:t>
            </a:r>
            <a:r>
              <a:rPr lang="en-US" altLang="zh-TW" sz="2800" dirty="0"/>
              <a:t>:</a:t>
            </a:r>
            <a:r>
              <a:rPr lang="zh-TW" altLang="en-US" sz="2800" dirty="0"/>
              <a:t>柔軟。</a:t>
            </a:r>
            <a:endParaRPr lang="en-US" altLang="zh-TW" sz="2800" dirty="0"/>
          </a:p>
          <a:p>
            <a:pPr marL="457200" indent="-457200">
              <a:buFont typeface="Arial" panose="020B0604020202020204" pitchFamily="34" charset="0"/>
              <a:buChar char="•"/>
            </a:pPr>
            <a:r>
              <a:rPr lang="zh-TW" altLang="en-US" sz="2800" dirty="0"/>
              <a:t>橘</a:t>
            </a:r>
            <a:r>
              <a:rPr lang="en-US" altLang="zh-TW" sz="2800" dirty="0"/>
              <a:t>:</a:t>
            </a:r>
            <a:r>
              <a:rPr lang="zh-TW" altLang="en-US" sz="2800" dirty="0"/>
              <a:t>潛在危險。</a:t>
            </a:r>
            <a:endParaRPr lang="en-US" altLang="zh-TW" sz="2800" dirty="0"/>
          </a:p>
          <a:p>
            <a:pPr marL="457200" indent="-457200">
              <a:buFont typeface="Arial" panose="020B0604020202020204" pitchFamily="34" charset="0"/>
              <a:buChar char="•"/>
            </a:pPr>
            <a:r>
              <a:rPr lang="zh-TW" altLang="en-US" sz="2800" dirty="0"/>
              <a:t>白</a:t>
            </a:r>
            <a:r>
              <a:rPr lang="en-US" altLang="zh-TW" sz="2800" dirty="0"/>
              <a:t>:</a:t>
            </a:r>
            <a:r>
              <a:rPr lang="zh-TW" altLang="en-US" sz="2800" dirty="0"/>
              <a:t>弱。</a:t>
            </a:r>
          </a:p>
        </p:txBody>
      </p:sp>
      <p:sp>
        <p:nvSpPr>
          <p:cNvPr id="7" name="矩形 6">
            <a:extLst>
              <a:ext uri="{FF2B5EF4-FFF2-40B4-BE49-F238E27FC236}">
                <a16:creationId xmlns:a16="http://schemas.microsoft.com/office/drawing/2014/main" id="{3860C9F2-1361-4163-80C2-93CF841BC288}"/>
              </a:ext>
            </a:extLst>
          </p:cNvPr>
          <p:cNvSpPr/>
          <p:nvPr/>
        </p:nvSpPr>
        <p:spPr>
          <a:xfrm>
            <a:off x="7137400" y="5410200"/>
            <a:ext cx="347133" cy="11006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矩形 7">
            <a:extLst>
              <a:ext uri="{FF2B5EF4-FFF2-40B4-BE49-F238E27FC236}">
                <a16:creationId xmlns:a16="http://schemas.microsoft.com/office/drawing/2014/main" id="{524CF021-9711-44C7-A928-ED4315E17E85}"/>
              </a:ext>
            </a:extLst>
          </p:cNvPr>
          <p:cNvSpPr/>
          <p:nvPr/>
        </p:nvSpPr>
        <p:spPr>
          <a:xfrm>
            <a:off x="10058400" y="5410200"/>
            <a:ext cx="635000" cy="11006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408964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67F7942-88A6-475A-949F-68383E476049}"/>
              </a:ext>
            </a:extLst>
          </p:cNvPr>
          <p:cNvSpPr>
            <a:spLocks noGrp="1"/>
          </p:cNvSpPr>
          <p:nvPr>
            <p:ph type="title"/>
          </p:nvPr>
        </p:nvSpPr>
        <p:spPr/>
        <p:txBody>
          <a:bodyPr>
            <a:normAutofit/>
          </a:bodyPr>
          <a:lstStyle/>
          <a:p>
            <a:r>
              <a:rPr lang="en-US" altLang="zh-TW" dirty="0"/>
              <a:t>Results- Comparison of the most frequent color-concept associations</a:t>
            </a:r>
            <a:endParaRPr lang="zh-TW" altLang="en-US" dirty="0"/>
          </a:p>
        </p:txBody>
      </p:sp>
      <p:sp>
        <p:nvSpPr>
          <p:cNvPr id="3" name="內容版面配置區 2">
            <a:extLst>
              <a:ext uri="{FF2B5EF4-FFF2-40B4-BE49-F238E27FC236}">
                <a16:creationId xmlns:a16="http://schemas.microsoft.com/office/drawing/2014/main" id="{E4AA7093-D687-456E-859E-EBDDC1A834A0}"/>
              </a:ext>
            </a:extLst>
          </p:cNvPr>
          <p:cNvSpPr>
            <a:spLocks noGrp="1"/>
          </p:cNvSpPr>
          <p:nvPr>
            <p:ph idx="1"/>
          </p:nvPr>
        </p:nvSpPr>
        <p:spPr/>
        <p:txBody>
          <a:bodyPr>
            <a:normAutofit/>
          </a:bodyPr>
          <a:lstStyle/>
          <a:p>
            <a:r>
              <a:rPr lang="zh-TW" altLang="en-US" sz="2800" dirty="0"/>
              <a:t>圖中顯示出兩個不同地區的人對於</a:t>
            </a:r>
            <a:r>
              <a:rPr lang="en-US" altLang="zh-TW" sz="2800" dirty="0"/>
              <a:t>14</a:t>
            </a:r>
            <a:r>
              <a:rPr lang="zh-TW" altLang="en-US" sz="2800" dirty="0"/>
              <a:t>種色彩概念聯想的比較。</a:t>
            </a:r>
            <a:endParaRPr lang="en-US" altLang="zh-TW" sz="2800" dirty="0"/>
          </a:p>
          <a:p>
            <a:endParaRPr lang="zh-TW" altLang="en-US" sz="2800" dirty="0"/>
          </a:p>
        </p:txBody>
      </p:sp>
      <p:pic>
        <p:nvPicPr>
          <p:cNvPr id="5" name="圖片 4">
            <a:extLst>
              <a:ext uri="{FF2B5EF4-FFF2-40B4-BE49-F238E27FC236}">
                <a16:creationId xmlns:a16="http://schemas.microsoft.com/office/drawing/2014/main" id="{C20ED5D9-1903-47E6-9A47-C22FC42C10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895" y="3440113"/>
            <a:ext cx="10886209" cy="2533650"/>
          </a:xfrm>
          <a:prstGeom prst="rect">
            <a:avLst/>
          </a:prstGeom>
        </p:spPr>
      </p:pic>
    </p:spTree>
    <p:extLst>
      <p:ext uri="{BB962C8B-B14F-4D97-AF65-F5344CB8AC3E}">
        <p14:creationId xmlns:p14="http://schemas.microsoft.com/office/powerpoint/2010/main" val="1432881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67F7942-88A6-475A-949F-68383E476049}"/>
              </a:ext>
            </a:extLst>
          </p:cNvPr>
          <p:cNvSpPr>
            <a:spLocks noGrp="1"/>
          </p:cNvSpPr>
          <p:nvPr>
            <p:ph type="title"/>
          </p:nvPr>
        </p:nvSpPr>
        <p:spPr/>
        <p:txBody>
          <a:bodyPr/>
          <a:lstStyle/>
          <a:p>
            <a:r>
              <a:rPr lang="en-US" altLang="zh-TW" dirty="0"/>
              <a:t>Discussion</a:t>
            </a:r>
            <a:endParaRPr lang="zh-TW" altLang="en-US" dirty="0"/>
          </a:p>
        </p:txBody>
      </p:sp>
      <p:sp>
        <p:nvSpPr>
          <p:cNvPr id="3" name="內容版面配置區 2">
            <a:extLst>
              <a:ext uri="{FF2B5EF4-FFF2-40B4-BE49-F238E27FC236}">
                <a16:creationId xmlns:a16="http://schemas.microsoft.com/office/drawing/2014/main" id="{E4AA7093-D687-456E-859E-EBDDC1A834A0}"/>
              </a:ext>
            </a:extLst>
          </p:cNvPr>
          <p:cNvSpPr>
            <a:spLocks noGrp="1"/>
          </p:cNvSpPr>
          <p:nvPr>
            <p:ph idx="1"/>
          </p:nvPr>
        </p:nvSpPr>
        <p:spPr/>
        <p:txBody>
          <a:bodyPr>
            <a:normAutofit/>
          </a:bodyPr>
          <a:lstStyle/>
          <a:p>
            <a:r>
              <a:rPr lang="zh-TW" altLang="en-US" sz="2800" dirty="0"/>
              <a:t>綠色與紅色在顏色概念聯想中被證明為常見的</a:t>
            </a:r>
            <a:r>
              <a:rPr lang="en-US" altLang="zh-TW" sz="2800" dirty="0"/>
              <a:t>(</a:t>
            </a:r>
            <a:r>
              <a:rPr lang="pt-BR" altLang="zh-TW" dirty="0"/>
              <a:t>Bergum, Bergum, 1981; </a:t>
            </a:r>
            <a:r>
              <a:rPr lang="en-US" altLang="zh-TW" dirty="0"/>
              <a:t>Chan, Courtney, 2001; Courtney, 1986</a:t>
            </a:r>
            <a:r>
              <a:rPr lang="en-US" altLang="zh-TW" sz="2800" dirty="0"/>
              <a:t>)</a:t>
            </a:r>
            <a:r>
              <a:rPr lang="zh-TW" altLang="en-US" sz="2800" dirty="0"/>
              <a:t>，如</a:t>
            </a:r>
            <a:r>
              <a:rPr lang="en-US" altLang="zh-TW" sz="2800" dirty="0"/>
              <a:t>:</a:t>
            </a:r>
            <a:r>
              <a:rPr lang="zh-TW" altLang="en-US" sz="2800" dirty="0"/>
              <a:t>綠色代表</a:t>
            </a:r>
            <a:r>
              <a:rPr lang="en-US" altLang="zh-TW" sz="2800" dirty="0"/>
              <a:t>“</a:t>
            </a:r>
            <a:r>
              <a:rPr lang="zh-TW" altLang="en-US" sz="2800" dirty="0"/>
              <a:t>走</a:t>
            </a:r>
            <a:r>
              <a:rPr lang="en-US" altLang="zh-TW" sz="2800" dirty="0"/>
              <a:t>”</a:t>
            </a:r>
            <a:r>
              <a:rPr lang="zh-TW" altLang="en-US" sz="2800" dirty="0"/>
              <a:t>和</a:t>
            </a:r>
            <a:r>
              <a:rPr lang="en-US" altLang="zh-TW" sz="2800" dirty="0"/>
              <a:t>”</a:t>
            </a:r>
            <a:r>
              <a:rPr lang="zh-TW" altLang="en-US" sz="2800" dirty="0"/>
              <a:t>安全</a:t>
            </a:r>
            <a:r>
              <a:rPr lang="en-US" altLang="zh-TW" sz="2800" dirty="0"/>
              <a:t>”</a:t>
            </a:r>
            <a:r>
              <a:rPr lang="zh-TW" altLang="en-US" sz="2800" dirty="0"/>
              <a:t>以及紅色代表</a:t>
            </a:r>
            <a:r>
              <a:rPr lang="en-US" altLang="zh-TW" sz="2800" dirty="0"/>
              <a:t>”</a:t>
            </a:r>
            <a:r>
              <a:rPr lang="zh-TW" altLang="en-US" sz="2800" dirty="0"/>
              <a:t>停止</a:t>
            </a:r>
            <a:r>
              <a:rPr lang="en-US" altLang="zh-TW" sz="2800" dirty="0"/>
              <a:t>“</a:t>
            </a:r>
            <a:r>
              <a:rPr lang="zh-TW" altLang="en-US" sz="2800" dirty="0"/>
              <a:t>和</a:t>
            </a:r>
            <a:r>
              <a:rPr lang="en-US" altLang="zh-TW" sz="2800" dirty="0"/>
              <a:t>”</a:t>
            </a:r>
            <a:r>
              <a:rPr lang="zh-TW" altLang="en-US" sz="2800" dirty="0"/>
              <a:t>危險</a:t>
            </a:r>
            <a:r>
              <a:rPr lang="en-US" altLang="zh-TW" sz="2800" dirty="0"/>
              <a:t>“</a:t>
            </a:r>
            <a:r>
              <a:rPr lang="zh-TW" altLang="en-US" sz="2800" dirty="0"/>
              <a:t>。</a:t>
            </a:r>
            <a:endParaRPr lang="en-US" altLang="zh-TW" sz="2800" dirty="0"/>
          </a:p>
          <a:p>
            <a:r>
              <a:rPr lang="zh-TW" altLang="en-US" sz="2800" dirty="0"/>
              <a:t>香港學生將白色聯想到</a:t>
            </a:r>
            <a:r>
              <a:rPr lang="en-US" altLang="zh-TW" sz="2800" dirty="0"/>
              <a:t>“</a:t>
            </a:r>
            <a:r>
              <a:rPr lang="zh-TW" altLang="en-US" sz="2800" dirty="0"/>
              <a:t>正常</a:t>
            </a:r>
            <a:r>
              <a:rPr lang="en-US" altLang="zh-TW" sz="2800" dirty="0"/>
              <a:t>”(</a:t>
            </a:r>
            <a:r>
              <a:rPr lang="en-US" altLang="zh-TW" dirty="0"/>
              <a:t>Chan, Courtney, 2001</a:t>
            </a:r>
            <a:r>
              <a:rPr lang="en-US" altLang="zh-TW" sz="2800" dirty="0"/>
              <a:t>)</a:t>
            </a:r>
            <a:r>
              <a:rPr lang="zh-TW" altLang="en-US" sz="2800" dirty="0"/>
              <a:t>，但另外</a:t>
            </a:r>
            <a:r>
              <a:rPr lang="en-US" altLang="zh-TW" sz="2800" dirty="0"/>
              <a:t>3</a:t>
            </a:r>
            <a:r>
              <a:rPr lang="zh-TW" altLang="en-US" sz="2800" dirty="0"/>
              <a:t>個族群認為</a:t>
            </a:r>
            <a:r>
              <a:rPr lang="en-US" altLang="zh-TW" sz="2800" dirty="0"/>
              <a:t>”</a:t>
            </a:r>
            <a:r>
              <a:rPr lang="zh-TW" altLang="en-US" sz="2800" dirty="0"/>
              <a:t>正常</a:t>
            </a:r>
            <a:r>
              <a:rPr lang="en-US" altLang="zh-TW" sz="2800" dirty="0"/>
              <a:t>”</a:t>
            </a:r>
            <a:r>
              <a:rPr lang="zh-TW" altLang="en-US" sz="2800" dirty="0"/>
              <a:t>會聯想到綠色，可能是因為工作環境造成工作者對於</a:t>
            </a:r>
            <a:r>
              <a:rPr lang="en-US" altLang="zh-TW" sz="2800" dirty="0"/>
              <a:t>”</a:t>
            </a:r>
            <a:r>
              <a:rPr lang="zh-TW" altLang="en-US" sz="2800" dirty="0"/>
              <a:t>正常</a:t>
            </a:r>
            <a:r>
              <a:rPr lang="en-US" altLang="zh-TW" sz="2800" dirty="0"/>
              <a:t>”</a:t>
            </a:r>
            <a:r>
              <a:rPr lang="zh-TW" altLang="en-US" sz="2800" dirty="0"/>
              <a:t>會解釋成</a:t>
            </a:r>
            <a:r>
              <a:rPr lang="en-US" altLang="zh-TW" sz="2800" dirty="0"/>
              <a:t>”</a:t>
            </a:r>
            <a:r>
              <a:rPr lang="zh-TW" altLang="en-US" sz="2800" dirty="0"/>
              <a:t>機器運轉良好</a:t>
            </a:r>
            <a:r>
              <a:rPr lang="en-US" altLang="zh-TW" sz="2800" dirty="0"/>
              <a:t>”</a:t>
            </a:r>
            <a:r>
              <a:rPr lang="zh-TW" altLang="en-US" sz="2800" dirty="0"/>
              <a:t>和</a:t>
            </a:r>
            <a:r>
              <a:rPr lang="en-US" altLang="zh-TW" sz="2800" dirty="0"/>
              <a:t>”</a:t>
            </a:r>
            <a:r>
              <a:rPr lang="zh-TW" altLang="en-US" sz="2800" dirty="0"/>
              <a:t>沒有危險問題</a:t>
            </a:r>
            <a:r>
              <a:rPr lang="en-US" altLang="zh-TW" sz="2800" dirty="0"/>
              <a:t>”</a:t>
            </a:r>
            <a:r>
              <a:rPr lang="zh-TW" altLang="en-US" sz="2800" dirty="0"/>
              <a:t>。</a:t>
            </a:r>
            <a:endParaRPr lang="en-US" altLang="zh-TW" sz="2800" dirty="0"/>
          </a:p>
          <a:p>
            <a:r>
              <a:rPr lang="en-US" altLang="zh-TW" sz="2800" dirty="0"/>
              <a:t>“</a:t>
            </a:r>
            <a:r>
              <a:rPr lang="zh-TW" altLang="en-US" sz="2800" dirty="0"/>
              <a:t>關閉</a:t>
            </a:r>
            <a:r>
              <a:rPr lang="en-US" altLang="zh-TW" sz="2800" dirty="0"/>
              <a:t>”</a:t>
            </a:r>
            <a:r>
              <a:rPr lang="zh-TW" altLang="en-US" sz="2800" dirty="0"/>
              <a:t>為控制面板上常見的命令，所以</a:t>
            </a:r>
            <a:r>
              <a:rPr lang="en-US" altLang="zh-TW" sz="2800" dirty="0"/>
              <a:t>3</a:t>
            </a:r>
            <a:r>
              <a:rPr lang="zh-TW" altLang="en-US" sz="2800" dirty="0"/>
              <a:t>個工作人員組會聯想到紅色；然而，學生聯想為黑色。</a:t>
            </a:r>
          </a:p>
        </p:txBody>
      </p:sp>
    </p:spTree>
    <p:extLst>
      <p:ext uri="{BB962C8B-B14F-4D97-AF65-F5344CB8AC3E}">
        <p14:creationId xmlns:p14="http://schemas.microsoft.com/office/powerpoint/2010/main" val="2256835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AC84DB5C-F54E-4F45-BEDE-B36CD2B11324}"/>
              </a:ext>
            </a:extLst>
          </p:cNvPr>
          <p:cNvSpPr>
            <a:spLocks noGrp="1"/>
          </p:cNvSpPr>
          <p:nvPr>
            <p:ph idx="1"/>
          </p:nvPr>
        </p:nvSpPr>
        <p:spPr/>
        <p:txBody>
          <a:bodyPr>
            <a:normAutofit lnSpcReduction="10000"/>
          </a:bodyPr>
          <a:lstStyle/>
          <a:p>
            <a:r>
              <a:rPr lang="zh-TW" altLang="en-US" sz="2800" dirty="0"/>
              <a:t>學生普遍將</a:t>
            </a:r>
            <a:r>
              <a:rPr lang="en-US" altLang="zh-TW" sz="2800" dirty="0"/>
              <a:t>”</a:t>
            </a:r>
            <a:r>
              <a:rPr lang="zh-TW" altLang="en-US" sz="2800" dirty="0"/>
              <a:t>潛在危險</a:t>
            </a:r>
            <a:r>
              <a:rPr lang="en-US" altLang="zh-TW" sz="2800" dirty="0"/>
              <a:t>”</a:t>
            </a:r>
            <a:r>
              <a:rPr lang="zh-TW" altLang="en-US" sz="2800" dirty="0"/>
              <a:t>聯想為黃色，</a:t>
            </a:r>
            <a:r>
              <a:rPr lang="en-US" altLang="zh-TW" sz="2800" dirty="0"/>
              <a:t>3</a:t>
            </a:r>
            <a:r>
              <a:rPr lang="zh-TW" altLang="en-US" sz="2800" dirty="0"/>
              <a:t>個工作組聯想為橘色。</a:t>
            </a:r>
            <a:endParaRPr lang="en-US" altLang="zh-TW" sz="2800" dirty="0"/>
          </a:p>
          <a:p>
            <a:r>
              <a:rPr lang="zh-TW" altLang="en-US" sz="2800" dirty="0"/>
              <a:t>根據安全色碼標準</a:t>
            </a:r>
            <a:r>
              <a:rPr lang="en-US" altLang="zh-TW" sz="2800" dirty="0"/>
              <a:t>(</a:t>
            </a:r>
            <a:r>
              <a:rPr lang="en-US" altLang="zh-TW" dirty="0"/>
              <a:t>American National Standards Institute, 1998</a:t>
            </a:r>
            <a:r>
              <a:rPr lang="en-US" altLang="zh-TW" sz="2800" dirty="0"/>
              <a:t>)</a:t>
            </a:r>
            <a:r>
              <a:rPr lang="zh-TW" altLang="en-US" sz="2800" dirty="0"/>
              <a:t>，橘色應用於指示可能造成危險的機器或是動力設備的危險區域。</a:t>
            </a:r>
            <a:endParaRPr lang="en-US" altLang="zh-TW" sz="2800" dirty="0"/>
          </a:p>
          <a:p>
            <a:r>
              <a:rPr lang="zh-TW" altLang="en-US" sz="2800" dirty="0"/>
              <a:t>學生認為黃色以及橘色的涵義相似，認為</a:t>
            </a:r>
            <a:r>
              <a:rPr lang="en-US" altLang="zh-TW" sz="2800" dirty="0"/>
              <a:t>“</a:t>
            </a:r>
            <a:r>
              <a:rPr lang="zh-TW" altLang="en-US" sz="2800" dirty="0"/>
              <a:t>輻射危險</a:t>
            </a:r>
            <a:r>
              <a:rPr lang="en-US" altLang="zh-TW" sz="2800" dirty="0"/>
              <a:t>”</a:t>
            </a:r>
            <a:r>
              <a:rPr lang="zh-TW" altLang="en-US" sz="2800" dirty="0"/>
              <a:t>和</a:t>
            </a:r>
            <a:r>
              <a:rPr lang="en-US" altLang="zh-TW" sz="2800" dirty="0"/>
              <a:t>”</a:t>
            </a:r>
            <a:r>
              <a:rPr lang="zh-TW" altLang="en-US" sz="2800" dirty="0"/>
              <a:t>潛在危險</a:t>
            </a:r>
            <a:r>
              <a:rPr lang="en-US" altLang="zh-TW" sz="2800" dirty="0"/>
              <a:t>”</a:t>
            </a:r>
            <a:r>
              <a:rPr lang="zh-TW" altLang="en-US" sz="2800" dirty="0"/>
              <a:t>皆聯想為黃色，但事實上黃色代表為</a:t>
            </a:r>
            <a:r>
              <a:rPr lang="en-US" altLang="zh-TW" sz="2800" dirty="0"/>
              <a:t>”</a:t>
            </a:r>
            <a:r>
              <a:rPr lang="zh-TW" altLang="en-US" sz="2800" dirty="0"/>
              <a:t>輻射危害</a:t>
            </a:r>
            <a:r>
              <a:rPr lang="en-US" altLang="zh-TW" sz="2800" dirty="0"/>
              <a:t>”</a:t>
            </a:r>
            <a:r>
              <a:rPr lang="zh-TW" altLang="en-US" sz="2800" dirty="0"/>
              <a:t>。認知上的誤差，可能會造成危險。</a:t>
            </a:r>
            <a:endParaRPr lang="en-US" altLang="zh-TW" sz="2800" dirty="0"/>
          </a:p>
          <a:p>
            <a:r>
              <a:rPr lang="zh-TW" altLang="en-US" sz="2800" dirty="0"/>
              <a:t>在設計相關介面時，需理解學生與員工不同的聯想，並在研究色彩相關問題時，不以學生的數據延伸探討到工作環境的應用</a:t>
            </a:r>
            <a:r>
              <a:rPr lang="en-US" altLang="zh-TW" sz="2800" dirty="0"/>
              <a:t>(</a:t>
            </a:r>
            <a:r>
              <a:rPr lang="en-US" altLang="zh-TW" dirty="0"/>
              <a:t>Or, Chan, 2010; Jacobs, Keown, </a:t>
            </a:r>
            <a:r>
              <a:rPr lang="en-US" altLang="zh-TW" dirty="0" err="1"/>
              <a:t>Worthley</a:t>
            </a:r>
            <a:r>
              <a:rPr lang="en-US" altLang="zh-TW" dirty="0"/>
              <a:t>, </a:t>
            </a:r>
            <a:r>
              <a:rPr lang="en-US" altLang="zh-TW" dirty="0" err="1"/>
              <a:t>Ghymn</a:t>
            </a:r>
            <a:r>
              <a:rPr lang="en-US" altLang="zh-TW" dirty="0"/>
              <a:t>, 1991; </a:t>
            </a:r>
            <a:r>
              <a:rPr lang="en-US" altLang="zh-TW" dirty="0" err="1"/>
              <a:t>Bergum</a:t>
            </a:r>
            <a:r>
              <a:rPr lang="en-US" altLang="zh-TW" dirty="0"/>
              <a:t>, 1981; Chan, Courtney, 2001; </a:t>
            </a:r>
            <a:r>
              <a:rPr lang="en-US" altLang="zh-TW" dirty="0" err="1"/>
              <a:t>Luximon</a:t>
            </a:r>
            <a:r>
              <a:rPr lang="en-US" altLang="zh-TW" dirty="0"/>
              <a:t>, Chung, </a:t>
            </a:r>
            <a:r>
              <a:rPr lang="en-US" altLang="zh-TW" dirty="0" err="1"/>
              <a:t>Goonetilleke</a:t>
            </a:r>
            <a:r>
              <a:rPr lang="en-US" altLang="zh-TW" dirty="0"/>
              <a:t>, 1998)</a:t>
            </a:r>
            <a:r>
              <a:rPr lang="zh-TW" altLang="en-US" sz="2800" dirty="0"/>
              <a:t>。</a:t>
            </a:r>
          </a:p>
        </p:txBody>
      </p:sp>
      <p:sp>
        <p:nvSpPr>
          <p:cNvPr id="5" name="標題 1">
            <a:extLst>
              <a:ext uri="{FF2B5EF4-FFF2-40B4-BE49-F238E27FC236}">
                <a16:creationId xmlns:a16="http://schemas.microsoft.com/office/drawing/2014/main" id="{8D2E690B-B65B-429E-ADAF-B3158A4C51DA}"/>
              </a:ext>
            </a:extLst>
          </p:cNvPr>
          <p:cNvSpPr>
            <a:spLocks noGrp="1"/>
          </p:cNvSpPr>
          <p:nvPr>
            <p:ph type="title"/>
          </p:nvPr>
        </p:nvSpPr>
        <p:spPr>
          <a:xfrm>
            <a:off x="1097280" y="286603"/>
            <a:ext cx="10058400" cy="1450757"/>
          </a:xfrm>
        </p:spPr>
        <p:txBody>
          <a:bodyPr/>
          <a:lstStyle/>
          <a:p>
            <a:r>
              <a:rPr lang="en-US" altLang="zh-TW" dirty="0"/>
              <a:t>Discussion</a:t>
            </a:r>
            <a:endParaRPr lang="zh-TW" altLang="en-US" dirty="0"/>
          </a:p>
        </p:txBody>
      </p:sp>
    </p:spTree>
    <p:extLst>
      <p:ext uri="{BB962C8B-B14F-4D97-AF65-F5344CB8AC3E}">
        <p14:creationId xmlns:p14="http://schemas.microsoft.com/office/powerpoint/2010/main" val="1969186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AC84DB5C-F54E-4F45-BEDE-B36CD2B11324}"/>
              </a:ext>
            </a:extLst>
          </p:cNvPr>
          <p:cNvSpPr>
            <a:spLocks noGrp="1"/>
          </p:cNvSpPr>
          <p:nvPr>
            <p:ph idx="1"/>
          </p:nvPr>
        </p:nvSpPr>
        <p:spPr>
          <a:xfrm>
            <a:off x="1097280" y="1845734"/>
            <a:ext cx="10058400" cy="4585546"/>
          </a:xfrm>
        </p:spPr>
        <p:txBody>
          <a:bodyPr>
            <a:normAutofit/>
          </a:bodyPr>
          <a:lstStyle/>
          <a:p>
            <a:r>
              <a:rPr lang="zh-TW" altLang="en-US" sz="2800" dirty="0"/>
              <a:t>香港的白領將</a:t>
            </a:r>
            <a:r>
              <a:rPr lang="en-US" altLang="zh-TW" sz="2800" dirty="0"/>
              <a:t>“</a:t>
            </a:r>
            <a:r>
              <a:rPr lang="zh-TW" altLang="en-US" sz="2800" dirty="0"/>
              <a:t>強</a:t>
            </a:r>
            <a:r>
              <a:rPr lang="en-US" altLang="zh-TW" sz="2800" dirty="0"/>
              <a:t>”</a:t>
            </a:r>
            <a:r>
              <a:rPr lang="zh-TW" altLang="en-US" sz="2800" dirty="0"/>
              <a:t>聯想為紅色</a:t>
            </a:r>
            <a:r>
              <a:rPr lang="en-US" altLang="zh-TW" sz="2800" dirty="0"/>
              <a:t>(</a:t>
            </a:r>
            <a:r>
              <a:rPr lang="en-US" altLang="zh-TW" dirty="0"/>
              <a:t>Chan, Courtney,2001</a:t>
            </a:r>
            <a:r>
              <a:rPr lang="en-US" altLang="zh-TW" sz="2800" dirty="0"/>
              <a:t>)</a:t>
            </a:r>
            <a:r>
              <a:rPr lang="zh-TW" altLang="en-US" sz="2800" dirty="0"/>
              <a:t>，而中國的管理人員聯想為</a:t>
            </a:r>
            <a:r>
              <a:rPr lang="en-US" altLang="zh-TW" sz="2800" dirty="0"/>
              <a:t>“</a:t>
            </a:r>
            <a:r>
              <a:rPr lang="zh-TW" altLang="en-US" sz="2800" dirty="0"/>
              <a:t>黑色</a:t>
            </a:r>
            <a:r>
              <a:rPr lang="en-US" altLang="zh-TW" sz="2800" dirty="0"/>
              <a:t>”(</a:t>
            </a:r>
            <a:r>
              <a:rPr lang="en-US" altLang="zh-TW" dirty="0"/>
              <a:t>Jacobs, Keown, </a:t>
            </a:r>
            <a:r>
              <a:rPr lang="en-US" altLang="zh-TW" dirty="0" err="1"/>
              <a:t>Worthley</a:t>
            </a:r>
            <a:r>
              <a:rPr lang="en-US" altLang="zh-TW" dirty="0"/>
              <a:t>, </a:t>
            </a:r>
            <a:r>
              <a:rPr lang="en-US" altLang="zh-TW" dirty="0" err="1"/>
              <a:t>Ghymn</a:t>
            </a:r>
            <a:r>
              <a:rPr lang="en-US" altLang="zh-TW" dirty="0"/>
              <a:t>, 1991</a:t>
            </a:r>
            <a:r>
              <a:rPr lang="en-US" altLang="zh-TW" sz="2800" dirty="0"/>
              <a:t>)</a:t>
            </a:r>
            <a:r>
              <a:rPr lang="zh-TW" altLang="en-US" sz="2800" dirty="0"/>
              <a:t>，造成這種差異可能為不同部門的辦公室工作人員對於</a:t>
            </a:r>
            <a:r>
              <a:rPr lang="en-US" altLang="zh-TW" sz="2800" dirty="0"/>
              <a:t>“</a:t>
            </a:r>
            <a:r>
              <a:rPr lang="zh-TW" altLang="en-US" sz="2800" dirty="0"/>
              <a:t>強</a:t>
            </a:r>
            <a:r>
              <a:rPr lang="en-US" altLang="zh-TW" sz="2800" dirty="0"/>
              <a:t>”</a:t>
            </a:r>
            <a:r>
              <a:rPr lang="zh-TW" altLang="en-US" sz="2800" dirty="0"/>
              <a:t>的解釋和使用方式不同。</a:t>
            </a:r>
            <a:endParaRPr lang="en-US" altLang="zh-TW" sz="2800" dirty="0"/>
          </a:p>
          <a:p>
            <a:pPr lvl="1"/>
            <a:r>
              <a:rPr lang="zh-TW" altLang="en-US" sz="2600" dirty="0"/>
              <a:t>金融部門</a:t>
            </a:r>
            <a:r>
              <a:rPr lang="en-US" altLang="zh-TW" sz="2600" dirty="0"/>
              <a:t>:“</a:t>
            </a:r>
            <a:r>
              <a:rPr lang="zh-TW" altLang="en-US" sz="2600" dirty="0"/>
              <a:t>經濟成長幅度大</a:t>
            </a:r>
            <a:r>
              <a:rPr lang="en-US" altLang="zh-TW" sz="2600" dirty="0"/>
              <a:t>”</a:t>
            </a:r>
            <a:r>
              <a:rPr lang="zh-TW" altLang="en-US" sz="2600" dirty="0"/>
              <a:t>。</a:t>
            </a:r>
            <a:endParaRPr lang="en-US" altLang="zh-TW" sz="2600" dirty="0"/>
          </a:p>
          <a:p>
            <a:pPr lvl="1"/>
            <a:r>
              <a:rPr lang="zh-TW" altLang="en-US" sz="2600" dirty="0"/>
              <a:t>工業管理部門</a:t>
            </a:r>
            <a:r>
              <a:rPr lang="en-US" altLang="zh-TW" sz="2600" dirty="0"/>
              <a:t>:”</a:t>
            </a:r>
            <a:r>
              <a:rPr lang="zh-TW" altLang="en-US" sz="2600" dirty="0"/>
              <a:t>機械的強大力量</a:t>
            </a:r>
            <a:r>
              <a:rPr lang="en-US" altLang="zh-TW" sz="2600" dirty="0"/>
              <a:t>”</a:t>
            </a:r>
            <a:r>
              <a:rPr lang="zh-TW" altLang="en-US" sz="2600" dirty="0"/>
              <a:t>。</a:t>
            </a:r>
            <a:endParaRPr lang="en-US" altLang="zh-TW" sz="2600" dirty="0"/>
          </a:p>
          <a:p>
            <a:r>
              <a:rPr lang="zh-TW" altLang="en-US" sz="2800" dirty="0"/>
              <a:t>在製作警告標示或產品時，表達輻射相關警告應小心謹慎</a:t>
            </a:r>
            <a:r>
              <a:rPr lang="zh-TW" altLang="en-US" sz="2800" dirty="0">
                <a:latin typeface="+mn-ea"/>
              </a:rPr>
              <a:t>。</a:t>
            </a:r>
            <a:endParaRPr lang="en-US" altLang="zh-TW" sz="2800" dirty="0">
              <a:latin typeface="+mn-ea"/>
            </a:endParaRPr>
          </a:p>
          <a:p>
            <a:pPr lvl="1"/>
            <a:r>
              <a:rPr lang="zh-TW" altLang="en-US" sz="2600" dirty="0"/>
              <a:t>中國管理部門聯想為紫色，香港白領聯想為黃色。</a:t>
            </a:r>
            <a:endParaRPr lang="en-US" altLang="zh-TW" sz="2600" dirty="0"/>
          </a:p>
          <a:p>
            <a:r>
              <a:rPr lang="zh-TW" altLang="en-US" sz="2800" dirty="0"/>
              <a:t>職業安全和健康管理局</a:t>
            </a:r>
            <a:r>
              <a:rPr lang="en-US" altLang="zh-TW" sz="3000" dirty="0"/>
              <a:t>(</a:t>
            </a:r>
            <a:r>
              <a:rPr lang="en-US" altLang="zh-TW" dirty="0"/>
              <a:t>Occupational Safety and Health Administration,1999</a:t>
            </a:r>
            <a:r>
              <a:rPr lang="en-US" altLang="zh-TW" sz="3000" dirty="0"/>
              <a:t>)</a:t>
            </a:r>
            <a:r>
              <a:rPr lang="zh-TW" altLang="en-US" sz="2800" dirty="0"/>
              <a:t>使用紫色和黃色表達輻射，可以在黃色背景上使用紫色符號以更精準表達輻射危害的信息。</a:t>
            </a:r>
            <a:endParaRPr lang="en-US" altLang="zh-TW" sz="2800" dirty="0"/>
          </a:p>
          <a:p>
            <a:endParaRPr lang="en-US" altLang="zh-TW" sz="2800" dirty="0"/>
          </a:p>
          <a:p>
            <a:endParaRPr lang="en-US" altLang="zh-TW" sz="2800" dirty="0"/>
          </a:p>
        </p:txBody>
      </p:sp>
      <p:sp>
        <p:nvSpPr>
          <p:cNvPr id="5" name="標題 1">
            <a:extLst>
              <a:ext uri="{FF2B5EF4-FFF2-40B4-BE49-F238E27FC236}">
                <a16:creationId xmlns:a16="http://schemas.microsoft.com/office/drawing/2014/main" id="{8D2E690B-B65B-429E-ADAF-B3158A4C51DA}"/>
              </a:ext>
            </a:extLst>
          </p:cNvPr>
          <p:cNvSpPr>
            <a:spLocks noGrp="1"/>
          </p:cNvSpPr>
          <p:nvPr>
            <p:ph type="title"/>
          </p:nvPr>
        </p:nvSpPr>
        <p:spPr>
          <a:xfrm>
            <a:off x="1097280" y="286603"/>
            <a:ext cx="10058400" cy="1450757"/>
          </a:xfrm>
        </p:spPr>
        <p:txBody>
          <a:bodyPr/>
          <a:lstStyle/>
          <a:p>
            <a:r>
              <a:rPr lang="en-US" altLang="zh-TW" dirty="0"/>
              <a:t>Discussion</a:t>
            </a:r>
            <a:endParaRPr lang="zh-TW" altLang="en-US" dirty="0"/>
          </a:p>
        </p:txBody>
      </p:sp>
    </p:spTree>
    <p:extLst>
      <p:ext uri="{BB962C8B-B14F-4D97-AF65-F5344CB8AC3E}">
        <p14:creationId xmlns:p14="http://schemas.microsoft.com/office/powerpoint/2010/main" val="2388454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AC84DB5C-F54E-4F45-BEDE-B36CD2B11324}"/>
              </a:ext>
            </a:extLst>
          </p:cNvPr>
          <p:cNvSpPr>
            <a:spLocks noGrp="1"/>
          </p:cNvSpPr>
          <p:nvPr>
            <p:ph idx="1"/>
          </p:nvPr>
        </p:nvSpPr>
        <p:spPr>
          <a:xfrm>
            <a:off x="1097280" y="1845734"/>
            <a:ext cx="10058400" cy="4600786"/>
          </a:xfrm>
        </p:spPr>
        <p:txBody>
          <a:bodyPr>
            <a:normAutofit/>
          </a:bodyPr>
          <a:lstStyle/>
          <a:p>
            <a:r>
              <a:rPr lang="en-US" altLang="zh-TW" sz="2800" dirty="0" err="1"/>
              <a:t>Bergum</a:t>
            </a:r>
            <a:r>
              <a:rPr lang="zh-TW" altLang="en-US" sz="2800" dirty="0"/>
              <a:t>和</a:t>
            </a:r>
            <a:r>
              <a:rPr lang="en-US" altLang="zh-TW" sz="2800" dirty="0" err="1"/>
              <a:t>Bergum</a:t>
            </a:r>
            <a:r>
              <a:rPr lang="en-US" altLang="zh-TW" sz="2800" dirty="0"/>
              <a:t> </a:t>
            </a:r>
            <a:r>
              <a:rPr lang="zh-TW" altLang="en-US" sz="2800" dirty="0"/>
              <a:t>建議的標準為一族群中有</a:t>
            </a:r>
            <a:r>
              <a:rPr lang="en-US" altLang="zh-TW" sz="2800" dirty="0"/>
              <a:t>85</a:t>
            </a:r>
            <a:r>
              <a:rPr lang="zh-TW" altLang="en-US" sz="2800" dirty="0"/>
              <a:t>％的人有相同反應就能確定其群體的刻板印象。</a:t>
            </a:r>
            <a:endParaRPr lang="en-US" altLang="zh-TW" sz="2800" dirty="0"/>
          </a:p>
          <a:p>
            <a:r>
              <a:rPr lang="zh-TW" altLang="en-US" sz="2800" dirty="0"/>
              <a:t>但本研究與先前研究中</a:t>
            </a:r>
            <a:r>
              <a:rPr lang="en-US" altLang="zh-TW" sz="2800" dirty="0"/>
              <a:t>(</a:t>
            </a:r>
            <a:r>
              <a:rPr lang="en-US" altLang="zh-TW" dirty="0"/>
              <a:t>Or, Wang, 2014; Chan, Courtney, 2001; Courtney, 1986</a:t>
            </a:r>
            <a:r>
              <a:rPr lang="en-US" altLang="zh-TW" sz="2800" dirty="0"/>
              <a:t>)</a:t>
            </a:r>
            <a:r>
              <a:rPr lang="zh-TW" altLang="en-US" sz="2800" dirty="0"/>
              <a:t>，中國的群體中並沒有任何顏色顯示出超過</a:t>
            </a:r>
            <a:r>
              <a:rPr lang="en-US" altLang="zh-TW" sz="2800" dirty="0"/>
              <a:t>85%</a:t>
            </a:r>
            <a:r>
              <a:rPr lang="zh-TW" altLang="en-US" sz="2800" dirty="0"/>
              <a:t>的聯想。</a:t>
            </a:r>
            <a:endParaRPr lang="en-US" altLang="zh-TW" sz="2800" dirty="0"/>
          </a:p>
          <a:p>
            <a:r>
              <a:rPr lang="zh-TW" altLang="en-US" sz="2800" dirty="0"/>
              <a:t>在研究紅色與</a:t>
            </a:r>
            <a:r>
              <a:rPr lang="en-US" altLang="zh-TW" sz="2800" dirty="0"/>
              <a:t>“</a:t>
            </a:r>
            <a:r>
              <a:rPr lang="zh-TW" altLang="en-US" sz="2800" dirty="0"/>
              <a:t>危險</a:t>
            </a:r>
            <a:r>
              <a:rPr lang="en-US" altLang="zh-TW" sz="2800" dirty="0"/>
              <a:t>”</a:t>
            </a:r>
            <a:r>
              <a:rPr lang="zh-TW" altLang="en-US" sz="2800" dirty="0"/>
              <a:t>的關聯時，使用詞彙</a:t>
            </a:r>
            <a:r>
              <a:rPr lang="en-US" altLang="zh-TW" sz="2800" dirty="0"/>
              <a:t>(</a:t>
            </a:r>
            <a:r>
              <a:rPr lang="en-US" altLang="zh-TW" dirty="0">
                <a:solidFill>
                  <a:srgbClr val="000000">
                    <a:lumMod val="75000"/>
                    <a:lumOff val="25000"/>
                  </a:srgbClr>
                </a:solidFill>
              </a:rPr>
              <a:t>Or, Wang, 2014; </a:t>
            </a:r>
            <a:r>
              <a:rPr lang="en-US" altLang="zh-TW" dirty="0"/>
              <a:t> </a:t>
            </a:r>
            <a:r>
              <a:rPr lang="en-US" altLang="zh-TW" dirty="0" err="1"/>
              <a:t>Borade</a:t>
            </a:r>
            <a:r>
              <a:rPr lang="en-US" altLang="zh-TW" dirty="0"/>
              <a:t>, </a:t>
            </a:r>
            <a:r>
              <a:rPr lang="en-US" altLang="zh-TW" dirty="0" err="1"/>
              <a:t>Bansod</a:t>
            </a:r>
            <a:r>
              <a:rPr lang="en-US" altLang="zh-TW" dirty="0"/>
              <a:t>, </a:t>
            </a:r>
            <a:r>
              <a:rPr lang="en-US" altLang="zh-TW" dirty="0" err="1"/>
              <a:t>Gandhewar</a:t>
            </a:r>
            <a:r>
              <a:rPr lang="en-US" altLang="zh-TW" dirty="0"/>
              <a:t>, 2008; </a:t>
            </a:r>
            <a:r>
              <a:rPr lang="en-US" altLang="zh-TW" dirty="0" err="1"/>
              <a:t>Pravossoudovitch</a:t>
            </a:r>
            <a:r>
              <a:rPr lang="en-US" altLang="zh-TW" dirty="0"/>
              <a:t>, </a:t>
            </a:r>
            <a:r>
              <a:rPr lang="en-US" altLang="zh-TW" dirty="0" err="1"/>
              <a:t>Cury</a:t>
            </a:r>
            <a:r>
              <a:rPr lang="en-US" altLang="zh-TW" dirty="0"/>
              <a:t>,  Young,  Elliot, 2014</a:t>
            </a:r>
            <a:r>
              <a:rPr lang="en-US" altLang="zh-TW" sz="2800" dirty="0"/>
              <a:t>)</a:t>
            </a:r>
            <a:r>
              <a:rPr lang="zh-TW" altLang="en-US" sz="2800" dirty="0"/>
              <a:t>或標誌</a:t>
            </a:r>
            <a:r>
              <a:rPr lang="en-US" altLang="zh-TW" sz="2800" dirty="0"/>
              <a:t>(</a:t>
            </a:r>
            <a:r>
              <a:rPr lang="en-US" altLang="zh-TW" dirty="0"/>
              <a:t>Or, Chan, 2010; </a:t>
            </a:r>
            <a:r>
              <a:rPr lang="en-US" altLang="zh-TW" dirty="0" err="1">
                <a:solidFill>
                  <a:srgbClr val="000000">
                    <a:lumMod val="75000"/>
                    <a:lumOff val="25000"/>
                  </a:srgbClr>
                </a:solidFill>
              </a:rPr>
              <a:t>Pravossoudovitch</a:t>
            </a:r>
            <a:r>
              <a:rPr lang="en-US" altLang="zh-TW" dirty="0">
                <a:solidFill>
                  <a:srgbClr val="000000">
                    <a:lumMod val="75000"/>
                    <a:lumOff val="25000"/>
                  </a:srgbClr>
                </a:solidFill>
              </a:rPr>
              <a:t>, </a:t>
            </a:r>
            <a:r>
              <a:rPr lang="en-US" altLang="zh-TW" dirty="0" err="1">
                <a:solidFill>
                  <a:srgbClr val="000000">
                    <a:lumMod val="75000"/>
                    <a:lumOff val="25000"/>
                  </a:srgbClr>
                </a:solidFill>
              </a:rPr>
              <a:t>Cury</a:t>
            </a:r>
            <a:r>
              <a:rPr lang="en-US" altLang="zh-TW" dirty="0">
                <a:solidFill>
                  <a:srgbClr val="000000">
                    <a:lumMod val="75000"/>
                    <a:lumOff val="25000"/>
                  </a:srgbClr>
                </a:solidFill>
              </a:rPr>
              <a:t>,  Young,  Elliot, 2014</a:t>
            </a:r>
            <a:r>
              <a:rPr lang="en-US" altLang="zh-TW" sz="2800" dirty="0"/>
              <a:t>)</a:t>
            </a:r>
            <a:r>
              <a:rPr lang="zh-TW" altLang="en-US" sz="2800" dirty="0"/>
              <a:t>表達時，人們判斷</a:t>
            </a:r>
            <a:r>
              <a:rPr lang="en-US" altLang="zh-TW" sz="2800" dirty="0"/>
              <a:t>”</a:t>
            </a:r>
            <a:r>
              <a:rPr lang="zh-TW" altLang="en-US" sz="2800" dirty="0"/>
              <a:t>危險</a:t>
            </a:r>
            <a:r>
              <a:rPr lang="en-US" altLang="zh-TW" sz="2800" dirty="0"/>
              <a:t>”</a:t>
            </a:r>
            <a:r>
              <a:rPr lang="zh-TW" altLang="en-US" sz="2800" dirty="0"/>
              <a:t>和</a:t>
            </a:r>
            <a:r>
              <a:rPr lang="en-US" altLang="zh-TW" sz="2800" dirty="0"/>
              <a:t>“</a:t>
            </a:r>
            <a:r>
              <a:rPr lang="zh-TW" altLang="en-US" sz="2800" dirty="0"/>
              <a:t>警告</a:t>
            </a:r>
            <a:r>
              <a:rPr lang="en-US" altLang="zh-TW" sz="2800" dirty="0"/>
              <a:t>”</a:t>
            </a:r>
            <a:r>
              <a:rPr lang="zh-TW" altLang="en-US" sz="2800" dirty="0"/>
              <a:t>之間的界線可能會含糊不清。</a:t>
            </a:r>
            <a:endParaRPr lang="en-US" altLang="zh-TW" sz="2800" dirty="0"/>
          </a:p>
          <a:p>
            <a:r>
              <a:rPr lang="zh-TW" altLang="en-US" sz="2800" dirty="0"/>
              <a:t>此研究對於</a:t>
            </a:r>
            <a:r>
              <a:rPr lang="en-US" altLang="zh-TW" sz="2800" dirty="0"/>
              <a:t>“</a:t>
            </a:r>
            <a:r>
              <a:rPr lang="zh-TW" altLang="en-US" sz="2800" dirty="0"/>
              <a:t>警告</a:t>
            </a:r>
            <a:r>
              <a:rPr lang="en-US" altLang="zh-TW" sz="2800" dirty="0"/>
              <a:t>”</a:t>
            </a:r>
            <a:r>
              <a:rPr lang="zh-TW" altLang="en-US" sz="2800" dirty="0"/>
              <a:t>聯想的顏色結果與美國國家標準協會</a:t>
            </a:r>
            <a:r>
              <a:rPr lang="en-US" altLang="zh-TW" sz="2800" dirty="0"/>
              <a:t>(1998)</a:t>
            </a:r>
            <a:r>
              <a:rPr lang="zh-TW" altLang="en-US" sz="2800" dirty="0"/>
              <a:t>建議使用的黃色不同。</a:t>
            </a:r>
            <a:endParaRPr lang="en-US" altLang="zh-TW" sz="2800" dirty="0"/>
          </a:p>
          <a:p>
            <a:endParaRPr lang="zh-TW" altLang="en-US" sz="2800" dirty="0"/>
          </a:p>
        </p:txBody>
      </p:sp>
      <p:sp>
        <p:nvSpPr>
          <p:cNvPr id="5" name="標題 1">
            <a:extLst>
              <a:ext uri="{FF2B5EF4-FFF2-40B4-BE49-F238E27FC236}">
                <a16:creationId xmlns:a16="http://schemas.microsoft.com/office/drawing/2014/main" id="{8D2E690B-B65B-429E-ADAF-B3158A4C51DA}"/>
              </a:ext>
            </a:extLst>
          </p:cNvPr>
          <p:cNvSpPr>
            <a:spLocks noGrp="1"/>
          </p:cNvSpPr>
          <p:nvPr>
            <p:ph type="title"/>
          </p:nvPr>
        </p:nvSpPr>
        <p:spPr>
          <a:xfrm>
            <a:off x="1097280" y="286603"/>
            <a:ext cx="10058400" cy="1450757"/>
          </a:xfrm>
        </p:spPr>
        <p:txBody>
          <a:bodyPr/>
          <a:lstStyle/>
          <a:p>
            <a:r>
              <a:rPr lang="en-US" altLang="zh-TW" dirty="0"/>
              <a:t>Discussion</a:t>
            </a:r>
            <a:endParaRPr lang="zh-TW" altLang="en-US" dirty="0"/>
          </a:p>
        </p:txBody>
      </p:sp>
    </p:spTree>
    <p:extLst>
      <p:ext uri="{BB962C8B-B14F-4D97-AF65-F5344CB8AC3E}">
        <p14:creationId xmlns:p14="http://schemas.microsoft.com/office/powerpoint/2010/main" val="955965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273CAF-39DF-4D53-BF61-5DF775318892}"/>
              </a:ext>
            </a:extLst>
          </p:cNvPr>
          <p:cNvSpPr>
            <a:spLocks noGrp="1"/>
          </p:cNvSpPr>
          <p:nvPr>
            <p:ph type="title"/>
          </p:nvPr>
        </p:nvSpPr>
        <p:spPr/>
        <p:txBody>
          <a:bodyPr/>
          <a:lstStyle/>
          <a:p>
            <a:r>
              <a:rPr lang="en-US" altLang="zh-TW" dirty="0"/>
              <a:t>Discussion</a:t>
            </a:r>
            <a:endParaRPr lang="zh-TW" altLang="en-US" dirty="0"/>
          </a:p>
        </p:txBody>
      </p:sp>
      <p:sp>
        <p:nvSpPr>
          <p:cNvPr id="3" name="內容版面配置區 2">
            <a:extLst>
              <a:ext uri="{FF2B5EF4-FFF2-40B4-BE49-F238E27FC236}">
                <a16:creationId xmlns:a16="http://schemas.microsoft.com/office/drawing/2014/main" id="{0A850FFF-7A77-43E8-B377-B253F0BC68A5}"/>
              </a:ext>
            </a:extLst>
          </p:cNvPr>
          <p:cNvSpPr>
            <a:spLocks noGrp="1"/>
          </p:cNvSpPr>
          <p:nvPr>
            <p:ph idx="1"/>
          </p:nvPr>
        </p:nvSpPr>
        <p:spPr/>
        <p:txBody>
          <a:bodyPr>
            <a:normAutofit/>
          </a:bodyPr>
          <a:lstStyle/>
          <a:p>
            <a:r>
              <a:rPr lang="zh-TW" altLang="en-US" sz="2800" dirty="0"/>
              <a:t>在任何彩色在顯示器或是產品設計中須謹慎使用。</a:t>
            </a:r>
            <a:endParaRPr lang="en-US" altLang="zh-TW" sz="2800" dirty="0"/>
          </a:p>
          <a:p>
            <a:r>
              <a:rPr lang="zh-TW" altLang="en-US" sz="2800" dirty="0"/>
              <a:t>未來可以研究相關顏色作為刺激，探討色調、飽和度和強度可能影響視覺顯示的可讀性和意義</a:t>
            </a:r>
            <a:r>
              <a:rPr lang="en-US" altLang="zh-TW" sz="2800" dirty="0"/>
              <a:t>(</a:t>
            </a:r>
            <a:r>
              <a:rPr lang="en-US" altLang="zh-TW" dirty="0"/>
              <a:t>McKeown, 2008</a:t>
            </a:r>
            <a:r>
              <a:rPr lang="en-US" altLang="zh-TW" sz="2800" dirty="0"/>
              <a:t>)</a:t>
            </a:r>
            <a:r>
              <a:rPr lang="zh-TW" altLang="en-US" sz="2800" dirty="0"/>
              <a:t>。</a:t>
            </a:r>
            <a:endParaRPr lang="en-US" altLang="zh-TW" sz="2800" dirty="0"/>
          </a:p>
          <a:p>
            <a:r>
              <a:rPr lang="zh-TW" altLang="en-US" sz="2800" dirty="0"/>
              <a:t>一旦確立了顏色與意義之間高度相關時，應一致使用其顏色概念聯想以減少感知錯誤並加快視覺信息的辨識時間</a:t>
            </a:r>
            <a:r>
              <a:rPr lang="en-US" altLang="zh-TW" sz="2800" dirty="0"/>
              <a:t>(</a:t>
            </a:r>
            <a:r>
              <a:rPr lang="en-US" altLang="zh-TW" dirty="0"/>
              <a:t>Chan&amp;</a:t>
            </a:r>
            <a:r>
              <a:rPr lang="zh-TW" altLang="en-US" dirty="0"/>
              <a:t> </a:t>
            </a:r>
            <a:r>
              <a:rPr lang="en-US" altLang="zh-TW" dirty="0"/>
              <a:t>Courtney, 2001; Marcus, 1992</a:t>
            </a:r>
            <a:r>
              <a:rPr lang="en-US" altLang="zh-TW" sz="2800" dirty="0"/>
              <a:t>)</a:t>
            </a:r>
            <a:endParaRPr lang="zh-TW" altLang="en-US" sz="2800" dirty="0"/>
          </a:p>
        </p:txBody>
      </p:sp>
    </p:spTree>
    <p:extLst>
      <p:ext uri="{BB962C8B-B14F-4D97-AF65-F5344CB8AC3E}">
        <p14:creationId xmlns:p14="http://schemas.microsoft.com/office/powerpoint/2010/main" val="1040064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68C426-538B-4000-8469-70A1DC36CD5F}"/>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463594F5-CDF9-4E6C-A3D2-384BE1856919}"/>
              </a:ext>
            </a:extLst>
          </p:cNvPr>
          <p:cNvSpPr>
            <a:spLocks noGrp="1"/>
          </p:cNvSpPr>
          <p:nvPr>
            <p:ph idx="1"/>
          </p:nvPr>
        </p:nvSpPr>
        <p:spPr/>
        <p:txBody>
          <a:bodyPr>
            <a:noAutofit/>
          </a:bodyPr>
          <a:lstStyle/>
          <a:p>
            <a:r>
              <a:rPr lang="zh-TW" altLang="en-US" sz="2800" dirty="0"/>
              <a:t>在視覺顯示中有效的使用顏色可以促進使用者的視覺搜索和感知能力</a:t>
            </a:r>
            <a:r>
              <a:rPr lang="en-US" altLang="zh-TW" sz="2800" dirty="0"/>
              <a:t>(Christ, 1975; McKeown, 2008; Braun &amp; Silver, 1995; Or &amp; Chan, 2010)</a:t>
            </a:r>
            <a:r>
              <a:rPr lang="zh-TW" altLang="en-US" sz="2800" dirty="0"/>
              <a:t>。</a:t>
            </a:r>
            <a:endParaRPr lang="en-US" altLang="zh-TW" sz="2800" dirty="0"/>
          </a:p>
          <a:p>
            <a:r>
              <a:rPr lang="zh-TW" altLang="en-US" sz="2800" dirty="0"/>
              <a:t>先前的研究顯示出，職業背景對於顏色的感知有顯著的影響。</a:t>
            </a:r>
            <a:endParaRPr lang="en-US" altLang="zh-TW" sz="2800" dirty="0"/>
          </a:p>
          <a:p>
            <a:r>
              <a:rPr lang="zh-TW" altLang="en-US" sz="2800" dirty="0"/>
              <a:t>鋼鐵</a:t>
            </a:r>
            <a:r>
              <a:rPr lang="en-US" altLang="zh-TW" sz="2800" dirty="0"/>
              <a:t>(Or</a:t>
            </a:r>
            <a:r>
              <a:rPr lang="zh-TW" altLang="en-US" sz="2800" dirty="0"/>
              <a:t> </a:t>
            </a:r>
            <a:r>
              <a:rPr lang="en-US" altLang="zh-TW" sz="2800" dirty="0"/>
              <a:t>&amp;</a:t>
            </a:r>
            <a:r>
              <a:rPr lang="zh-TW" altLang="en-US" sz="2800" dirty="0"/>
              <a:t> </a:t>
            </a:r>
            <a:r>
              <a:rPr lang="en-US" altLang="zh-TW" sz="2800" dirty="0"/>
              <a:t>Wang, 2014)</a:t>
            </a:r>
            <a:r>
              <a:rPr lang="zh-TW" altLang="en-US" sz="2800" dirty="0"/>
              <a:t>和工業</a:t>
            </a:r>
            <a:r>
              <a:rPr lang="en-US" altLang="zh-TW" sz="2800" dirty="0"/>
              <a:t>(</a:t>
            </a:r>
            <a:r>
              <a:rPr lang="en-US" altLang="zh-TW" sz="2800" dirty="0" err="1"/>
              <a:t>Borade</a:t>
            </a:r>
            <a:r>
              <a:rPr lang="en-US" altLang="zh-TW" sz="2800" dirty="0"/>
              <a:t>,  </a:t>
            </a:r>
            <a:r>
              <a:rPr lang="en-US" altLang="zh-TW" sz="2800" dirty="0" err="1"/>
              <a:t>Bansod</a:t>
            </a:r>
            <a:r>
              <a:rPr lang="en-US" altLang="zh-TW" sz="2800" dirty="0"/>
              <a:t>,  </a:t>
            </a:r>
            <a:r>
              <a:rPr lang="en-US" altLang="zh-TW" sz="2800" dirty="0" err="1"/>
              <a:t>Gandhewar</a:t>
            </a:r>
            <a:r>
              <a:rPr lang="en-US" altLang="zh-TW" sz="2800" dirty="0"/>
              <a:t>, 2008)</a:t>
            </a:r>
            <a:r>
              <a:rPr lang="zh-TW" altLang="en-US" sz="2800" dirty="0"/>
              <a:t>的工作人員看見黃色會聯想到“警告”；反而，在辦公室環境中的工作者</a:t>
            </a:r>
            <a:r>
              <a:rPr lang="en-US" altLang="zh-TW" sz="2800" dirty="0"/>
              <a:t>(Or</a:t>
            </a:r>
            <a:r>
              <a:rPr lang="zh-TW" altLang="en-US" sz="2800" dirty="0"/>
              <a:t> </a:t>
            </a:r>
            <a:r>
              <a:rPr lang="en-US" altLang="zh-TW" sz="2800" dirty="0"/>
              <a:t>&amp;</a:t>
            </a:r>
            <a:r>
              <a:rPr lang="zh-TW" altLang="en-US" sz="2800" dirty="0"/>
              <a:t> </a:t>
            </a:r>
            <a:r>
              <a:rPr lang="en-US" altLang="zh-TW" sz="2800" dirty="0"/>
              <a:t>Wang, 2014)</a:t>
            </a:r>
            <a:r>
              <a:rPr lang="zh-TW" altLang="en-US" sz="2800" dirty="0"/>
              <a:t>是將紅色聯想到“警告”。</a:t>
            </a:r>
            <a:endParaRPr lang="en-US" altLang="zh-TW" sz="2800" dirty="0"/>
          </a:p>
          <a:p>
            <a:r>
              <a:rPr lang="zh-TW" altLang="en-US" sz="2800" dirty="0"/>
              <a:t>誤解顏色的涵義可能會造成工作者的危險，尤其是在操作與安全相關的顯示器和系統。</a:t>
            </a:r>
          </a:p>
        </p:txBody>
      </p:sp>
    </p:spTree>
    <p:extLst>
      <p:ext uri="{BB962C8B-B14F-4D97-AF65-F5344CB8AC3E}">
        <p14:creationId xmlns:p14="http://schemas.microsoft.com/office/powerpoint/2010/main" val="393372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a:extLst>
              <a:ext uri="{FF2B5EF4-FFF2-40B4-BE49-F238E27FC236}">
                <a16:creationId xmlns:a16="http://schemas.microsoft.com/office/drawing/2014/main" id="{5FA3A85A-1046-47AA-9AC5-C261E0ECE12B}"/>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F2D09344-3457-4E78-BB7E-250291854DAD}"/>
              </a:ext>
            </a:extLst>
          </p:cNvPr>
          <p:cNvSpPr>
            <a:spLocks noGrp="1"/>
          </p:cNvSpPr>
          <p:nvPr>
            <p:ph idx="1"/>
          </p:nvPr>
        </p:nvSpPr>
        <p:spPr/>
        <p:txBody>
          <a:bodyPr>
            <a:noAutofit/>
          </a:bodyPr>
          <a:lstStyle/>
          <a:p>
            <a:r>
              <a:rPr lang="zh-TW" altLang="en-US" sz="2800" dirty="0"/>
              <a:t>大學生中普遍擁有色彩概念的聯想，但這些研究結果並不適用於特定的職業</a:t>
            </a:r>
            <a:r>
              <a:rPr lang="en-US" altLang="zh-TW" sz="2800" dirty="0"/>
              <a:t>(Jacobs,</a:t>
            </a:r>
            <a:r>
              <a:rPr lang="zh-TW" altLang="en-US" sz="2800" dirty="0"/>
              <a:t> </a:t>
            </a:r>
            <a:r>
              <a:rPr lang="en-US" altLang="zh-TW" sz="2800" dirty="0"/>
              <a:t>Keown, </a:t>
            </a:r>
            <a:r>
              <a:rPr lang="en-US" altLang="zh-TW" sz="2800" dirty="0" err="1"/>
              <a:t>Worthley</a:t>
            </a:r>
            <a:r>
              <a:rPr lang="en-US" altLang="zh-TW" sz="2800" dirty="0"/>
              <a:t>, </a:t>
            </a:r>
            <a:r>
              <a:rPr lang="en-US" altLang="zh-TW" sz="2800" dirty="0" err="1"/>
              <a:t>Ghymn</a:t>
            </a:r>
            <a:r>
              <a:rPr lang="en-US" altLang="zh-TW" sz="2800" dirty="0"/>
              <a:t>, 1991; </a:t>
            </a:r>
            <a:r>
              <a:rPr lang="pt-BR" altLang="zh-TW" sz="2800" dirty="0"/>
              <a:t> Bergum, Bergum, 1981;</a:t>
            </a:r>
            <a:r>
              <a:rPr lang="en-US" altLang="zh-TW" sz="2800" dirty="0"/>
              <a:t> Chan, Courtney, 2001)</a:t>
            </a:r>
            <a:r>
              <a:rPr lang="zh-TW" altLang="en-US" sz="2800" dirty="0"/>
              <a:t>。</a:t>
            </a:r>
            <a:endParaRPr lang="en-US" altLang="zh-TW" sz="2800" dirty="0"/>
          </a:p>
          <a:p>
            <a:r>
              <a:rPr lang="en-US" altLang="zh-TW" sz="2800" dirty="0"/>
              <a:t>Courtney</a:t>
            </a:r>
            <a:r>
              <a:rPr lang="zh-TW" altLang="en-US" sz="2800" dirty="0"/>
              <a:t>探討各種職業對於色彩概念的聯想，但並沒有特別指出不同職業之間的聯想差異</a:t>
            </a:r>
            <a:r>
              <a:rPr lang="en-US" altLang="zh-TW" sz="2800" dirty="0"/>
              <a:t>(1986)</a:t>
            </a:r>
            <a:r>
              <a:rPr lang="zh-TW" altLang="en-US" sz="2800" dirty="0"/>
              <a:t>。</a:t>
            </a:r>
            <a:endParaRPr lang="en-US" altLang="zh-TW" sz="2800" dirty="0"/>
          </a:p>
          <a:p>
            <a:r>
              <a:rPr lang="en-US" altLang="zh-TW" sz="2800" dirty="0" err="1"/>
              <a:t>Borade</a:t>
            </a:r>
            <a:r>
              <a:rPr lang="zh-TW" altLang="en-US" sz="2800" dirty="0"/>
              <a:t>等人研究印度工業工作人員對於</a:t>
            </a:r>
            <a:r>
              <a:rPr lang="en-US" altLang="zh-TW" sz="2800" dirty="0"/>
              <a:t>9</a:t>
            </a:r>
            <a:r>
              <a:rPr lang="zh-TW" altLang="en-US" sz="2800" dirty="0"/>
              <a:t>種安全警告詞和</a:t>
            </a:r>
            <a:r>
              <a:rPr lang="en-US" altLang="zh-TW" sz="2800" dirty="0"/>
              <a:t>7</a:t>
            </a:r>
            <a:r>
              <a:rPr lang="zh-TW" altLang="en-US" sz="2800" dirty="0"/>
              <a:t>種顏色之間的聯想，但研究中只探討男性</a:t>
            </a:r>
            <a:r>
              <a:rPr lang="en-US" altLang="zh-TW" sz="2800" dirty="0"/>
              <a:t>(2008)</a:t>
            </a:r>
            <a:r>
              <a:rPr lang="zh-TW" altLang="en-US" sz="2800" dirty="0"/>
              <a:t>。</a:t>
            </a:r>
            <a:endParaRPr lang="en-US" altLang="zh-TW" sz="2800" dirty="0"/>
          </a:p>
          <a:p>
            <a:r>
              <a:rPr lang="en-US" altLang="zh-TW" sz="2800" dirty="0"/>
              <a:t>Or &amp; Wang(2014)</a:t>
            </a:r>
            <a:r>
              <a:rPr lang="zh-TW" altLang="en-US" sz="2800" dirty="0"/>
              <a:t>研究中國北方地區的鋼鐵業員工和管理人員的</a:t>
            </a:r>
            <a:r>
              <a:rPr lang="en-US" altLang="zh-TW" sz="2800" dirty="0"/>
              <a:t>10</a:t>
            </a:r>
            <a:r>
              <a:rPr lang="zh-TW" altLang="en-US" sz="2800" dirty="0"/>
              <a:t>種顏色和</a:t>
            </a:r>
            <a:r>
              <a:rPr lang="en-US" altLang="zh-TW" sz="2800" dirty="0"/>
              <a:t>16</a:t>
            </a:r>
            <a:r>
              <a:rPr lang="zh-TW" altLang="en-US" sz="2800" dirty="0"/>
              <a:t>種概念之間的聯想。提供製造業和辦公室工作人員對於顏色關聯的認知情況。</a:t>
            </a:r>
            <a:endParaRPr lang="en-US" altLang="zh-TW" sz="2800" dirty="0"/>
          </a:p>
          <a:p>
            <a:endParaRPr lang="zh-TW" altLang="en-US" sz="2800" dirty="0"/>
          </a:p>
        </p:txBody>
      </p:sp>
    </p:spTree>
    <p:extLst>
      <p:ext uri="{BB962C8B-B14F-4D97-AF65-F5344CB8AC3E}">
        <p14:creationId xmlns:p14="http://schemas.microsoft.com/office/powerpoint/2010/main" val="3494471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C62B4EF-6CEC-401C-9ECC-C71FEC56EF00}"/>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CEA2CCD9-ECD7-48CA-9214-248E1B168B8C}"/>
              </a:ext>
            </a:extLst>
          </p:cNvPr>
          <p:cNvSpPr>
            <a:spLocks noGrp="1"/>
          </p:cNvSpPr>
          <p:nvPr>
            <p:ph idx="1"/>
          </p:nvPr>
        </p:nvSpPr>
        <p:spPr/>
        <p:txBody>
          <a:bodyPr>
            <a:normAutofit/>
          </a:bodyPr>
          <a:lstStyle/>
          <a:p>
            <a:r>
              <a:rPr lang="zh-TW" altLang="en-US" sz="2800" dirty="0"/>
              <a:t>本篇研究主要探討相似性質的職業是否擁有相似的色彩概念的聯想，以及學生的聯想與職員的聯想是否相似。</a:t>
            </a:r>
            <a:endParaRPr lang="en-US" altLang="zh-TW" sz="2800" dirty="0"/>
          </a:p>
          <a:p>
            <a:r>
              <a:rPr lang="zh-TW" altLang="en-US" sz="2800" dirty="0"/>
              <a:t>主要研究目的</a:t>
            </a:r>
            <a:r>
              <a:rPr lang="en-US" altLang="zh-TW" sz="2800" dirty="0"/>
              <a:t>:</a:t>
            </a:r>
          </a:p>
          <a:p>
            <a:pPr lvl="1"/>
            <a:r>
              <a:rPr lang="zh-TW" altLang="en-US" sz="2800" dirty="0"/>
              <a:t>香港的學生與白領階級的色彩概念聯想是否相似。</a:t>
            </a:r>
            <a:endParaRPr lang="en-US" altLang="zh-TW" sz="2800" dirty="0"/>
          </a:p>
          <a:p>
            <a:pPr lvl="1"/>
            <a:r>
              <a:rPr lang="zh-TW" altLang="en-US" sz="2800" dirty="0"/>
              <a:t>比較四個職業類別之間的關聯性</a:t>
            </a:r>
            <a:r>
              <a:rPr lang="en-US" altLang="zh-TW" sz="2800" dirty="0"/>
              <a:t>(Or &amp; Wang, 2014)</a:t>
            </a:r>
            <a:r>
              <a:rPr lang="zh-TW" altLang="en-US" sz="2800" dirty="0"/>
              <a:t>，包括文獻中所提到的鋼鐵工業的工作人員與管理人員，以及本實驗中所研究的白領階級和學生。</a:t>
            </a:r>
            <a:endParaRPr lang="en-US" altLang="zh-TW" sz="2800" dirty="0"/>
          </a:p>
          <a:p>
            <a:endParaRPr lang="en-US" altLang="zh-TW" sz="2800" dirty="0"/>
          </a:p>
        </p:txBody>
      </p:sp>
    </p:spTree>
    <p:extLst>
      <p:ext uri="{BB962C8B-B14F-4D97-AF65-F5344CB8AC3E}">
        <p14:creationId xmlns:p14="http://schemas.microsoft.com/office/powerpoint/2010/main" val="2837459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E4721F-DA9A-4A7F-9D0E-EA3B1439DE77}"/>
              </a:ext>
            </a:extLst>
          </p:cNvPr>
          <p:cNvSpPr>
            <a:spLocks noGrp="1"/>
          </p:cNvSpPr>
          <p:nvPr>
            <p:ph type="title"/>
          </p:nvPr>
        </p:nvSpPr>
        <p:spPr/>
        <p:txBody>
          <a:bodyPr/>
          <a:lstStyle/>
          <a:p>
            <a:r>
              <a:rPr lang="en-US" altLang="zh-TW" dirty="0"/>
              <a:t>Methods</a:t>
            </a:r>
            <a:endParaRPr lang="zh-TW" altLang="en-US" dirty="0"/>
          </a:p>
        </p:txBody>
      </p:sp>
      <p:sp>
        <p:nvSpPr>
          <p:cNvPr id="3" name="內容版面配置區 2">
            <a:extLst>
              <a:ext uri="{FF2B5EF4-FFF2-40B4-BE49-F238E27FC236}">
                <a16:creationId xmlns:a16="http://schemas.microsoft.com/office/drawing/2014/main" id="{F5370F51-F3E1-4970-BEF2-CE25A5A246FB}"/>
              </a:ext>
            </a:extLst>
          </p:cNvPr>
          <p:cNvSpPr>
            <a:spLocks noGrp="1"/>
          </p:cNvSpPr>
          <p:nvPr>
            <p:ph idx="1"/>
          </p:nvPr>
        </p:nvSpPr>
        <p:spPr>
          <a:xfrm>
            <a:off x="838200" y="1825624"/>
            <a:ext cx="10515600" cy="5032375"/>
          </a:xfrm>
        </p:spPr>
        <p:txBody>
          <a:bodyPr>
            <a:normAutofit/>
          </a:bodyPr>
          <a:lstStyle/>
          <a:p>
            <a:r>
              <a:rPr lang="zh-TW" altLang="en-US" sz="2800" dirty="0"/>
              <a:t>使用問卷調查</a:t>
            </a:r>
            <a:r>
              <a:rPr lang="en-US" altLang="zh-TW" sz="2800" dirty="0"/>
              <a:t>10</a:t>
            </a:r>
            <a:r>
              <a:rPr lang="zh-TW" altLang="en-US" sz="2800" dirty="0"/>
              <a:t>種顏色和</a:t>
            </a:r>
            <a:r>
              <a:rPr lang="en-US" altLang="zh-TW" sz="2800" dirty="0"/>
              <a:t>16</a:t>
            </a:r>
            <a:r>
              <a:rPr lang="zh-TW" altLang="en-US" sz="2800" dirty="0"/>
              <a:t>種與安全相關的概念來探討色彩與概念的聯想。</a:t>
            </a:r>
            <a:endParaRPr lang="en-US" altLang="zh-TW" sz="2800" dirty="0"/>
          </a:p>
          <a:p>
            <a:pPr lvl="1"/>
            <a:r>
              <a:rPr lang="zh-TW" altLang="en-US" sz="2800" dirty="0"/>
              <a:t>香港的白領階層</a:t>
            </a:r>
            <a:r>
              <a:rPr lang="en-US" altLang="zh-TW" sz="2800" dirty="0"/>
              <a:t>:</a:t>
            </a:r>
            <a:r>
              <a:rPr lang="zh-TW" altLang="en-US" sz="2800" dirty="0"/>
              <a:t>他們的職業和工作環境與先前的研究中的管理人員相近</a:t>
            </a:r>
            <a:r>
              <a:rPr lang="en-US" altLang="zh-TW" sz="2800" dirty="0"/>
              <a:t>(Or &amp; Wang, 2014)</a:t>
            </a:r>
            <a:r>
              <a:rPr lang="zh-TW" altLang="en-US" sz="2800" dirty="0"/>
              <a:t>。</a:t>
            </a:r>
            <a:endParaRPr lang="en-US" altLang="zh-TW" sz="2800" dirty="0"/>
          </a:p>
          <a:p>
            <a:pPr lvl="1"/>
            <a:r>
              <a:rPr lang="zh-TW" altLang="en-US" sz="2800" dirty="0"/>
              <a:t>香港學生</a:t>
            </a:r>
            <a:r>
              <a:rPr lang="en-US" altLang="zh-TW" sz="2800" dirty="0"/>
              <a:t>:</a:t>
            </a:r>
            <a:r>
              <a:rPr lang="zh-TW" altLang="en-US" sz="2800" dirty="0"/>
              <a:t>了解學生如何解釋顏色的涵義，以及學生是否具有與工作人員有相似的顏色與概念的聯想。</a:t>
            </a:r>
            <a:endParaRPr lang="en-US" altLang="zh-TW" sz="2800" dirty="0"/>
          </a:p>
          <a:p>
            <a:r>
              <a:rPr lang="zh-TW" altLang="en-US" sz="2800" dirty="0"/>
              <a:t>利用職業的相似性以比較不同地區的兩個群體之間的關聯。</a:t>
            </a:r>
            <a:endParaRPr lang="en-US" altLang="zh-TW" sz="2800" dirty="0"/>
          </a:p>
          <a:p>
            <a:endParaRPr lang="zh-TW" altLang="en-US" sz="2800" dirty="0"/>
          </a:p>
        </p:txBody>
      </p:sp>
    </p:spTree>
    <p:extLst>
      <p:ext uri="{BB962C8B-B14F-4D97-AF65-F5344CB8AC3E}">
        <p14:creationId xmlns:p14="http://schemas.microsoft.com/office/powerpoint/2010/main" val="80148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E4721F-DA9A-4A7F-9D0E-EA3B1439DE77}"/>
              </a:ext>
            </a:extLst>
          </p:cNvPr>
          <p:cNvSpPr>
            <a:spLocks noGrp="1"/>
          </p:cNvSpPr>
          <p:nvPr>
            <p:ph type="title"/>
          </p:nvPr>
        </p:nvSpPr>
        <p:spPr/>
        <p:txBody>
          <a:bodyPr/>
          <a:lstStyle/>
          <a:p>
            <a:r>
              <a:rPr lang="en-US" altLang="zh-TW" dirty="0"/>
              <a:t>Methods</a:t>
            </a:r>
            <a:endParaRPr lang="zh-TW" altLang="en-US" dirty="0"/>
          </a:p>
        </p:txBody>
      </p:sp>
      <p:sp>
        <p:nvSpPr>
          <p:cNvPr id="3" name="內容版面配置區 2">
            <a:extLst>
              <a:ext uri="{FF2B5EF4-FFF2-40B4-BE49-F238E27FC236}">
                <a16:creationId xmlns:a16="http://schemas.microsoft.com/office/drawing/2014/main" id="{F5370F51-F3E1-4970-BEF2-CE25A5A246FB}"/>
              </a:ext>
            </a:extLst>
          </p:cNvPr>
          <p:cNvSpPr>
            <a:spLocks noGrp="1"/>
          </p:cNvSpPr>
          <p:nvPr>
            <p:ph idx="1"/>
          </p:nvPr>
        </p:nvSpPr>
        <p:spPr/>
        <p:txBody>
          <a:bodyPr>
            <a:noAutofit/>
          </a:bodyPr>
          <a:lstStyle/>
          <a:p>
            <a:r>
              <a:rPr lang="en-US" altLang="zh-TW" sz="2800" dirty="0"/>
              <a:t>10</a:t>
            </a:r>
            <a:r>
              <a:rPr lang="zh-TW" altLang="en-US" sz="2800" dirty="0"/>
              <a:t>種顏色</a:t>
            </a:r>
            <a:r>
              <a:rPr lang="en-US" altLang="zh-TW" sz="2800" dirty="0"/>
              <a:t>:</a:t>
            </a:r>
            <a:r>
              <a:rPr lang="zh-TW" altLang="en-US" sz="2800" dirty="0"/>
              <a:t>黑、藍、綠、橘、粉紅、紫、紅、白和黃。</a:t>
            </a:r>
            <a:endParaRPr lang="en-US" altLang="zh-TW" sz="2800" dirty="0"/>
          </a:p>
          <a:p>
            <a:r>
              <a:rPr lang="en-US" altLang="zh-TW" sz="2800" dirty="0"/>
              <a:t>16</a:t>
            </a:r>
            <a:r>
              <a:rPr lang="zh-TW" altLang="en-US" sz="2800" dirty="0"/>
              <a:t>種概念</a:t>
            </a:r>
            <a:r>
              <a:rPr lang="en-US" altLang="zh-TW" sz="2800" dirty="0"/>
              <a:t>:”</a:t>
            </a:r>
            <a:r>
              <a:rPr lang="zh-TW" altLang="en-US" sz="2800" dirty="0"/>
              <a:t>冷</a:t>
            </a:r>
            <a:r>
              <a:rPr lang="en-US" altLang="zh-TW" sz="2800" dirty="0"/>
              <a:t>”</a:t>
            </a:r>
            <a:r>
              <a:rPr lang="zh-TW" altLang="en-US" sz="2800" dirty="0"/>
              <a:t>、</a:t>
            </a:r>
            <a:r>
              <a:rPr lang="en-US" altLang="zh-TW" sz="2800" dirty="0"/>
              <a:t>“</a:t>
            </a:r>
            <a:r>
              <a:rPr lang="zh-TW" altLang="en-US" sz="2800" dirty="0"/>
              <a:t>熱</a:t>
            </a:r>
            <a:r>
              <a:rPr lang="en-US" altLang="zh-TW" sz="2800" dirty="0"/>
              <a:t>”</a:t>
            </a:r>
            <a:r>
              <a:rPr lang="zh-TW" altLang="en-US" sz="2800" dirty="0"/>
              <a:t>、</a:t>
            </a:r>
            <a:r>
              <a:rPr lang="en-US" altLang="zh-TW" sz="2800" dirty="0"/>
              <a:t>”</a:t>
            </a:r>
            <a:r>
              <a:rPr lang="zh-TW" altLang="en-US" sz="2800" dirty="0"/>
              <a:t>危險</a:t>
            </a:r>
            <a:r>
              <a:rPr lang="en-US" altLang="zh-TW" sz="2800" dirty="0"/>
              <a:t>”</a:t>
            </a:r>
            <a:r>
              <a:rPr lang="zh-TW" altLang="en-US" sz="2800" dirty="0"/>
              <a:t>、</a:t>
            </a:r>
            <a:r>
              <a:rPr lang="en-US" altLang="zh-TW" sz="2800" dirty="0"/>
              <a:t>”</a:t>
            </a:r>
            <a:r>
              <a:rPr lang="zh-TW" altLang="en-US" sz="2800" dirty="0"/>
              <a:t>安全</a:t>
            </a:r>
            <a:r>
              <a:rPr lang="en-US" altLang="zh-TW" sz="2800" dirty="0"/>
              <a:t>”</a:t>
            </a:r>
            <a:r>
              <a:rPr lang="zh-TW" altLang="en-US" sz="2800" dirty="0"/>
              <a:t>、</a:t>
            </a:r>
            <a:r>
              <a:rPr lang="en-US" altLang="zh-TW" sz="2800" dirty="0"/>
              <a:t>”</a:t>
            </a:r>
            <a:r>
              <a:rPr lang="zh-TW" altLang="en-US" sz="2800" dirty="0"/>
              <a:t>走</a:t>
            </a:r>
            <a:r>
              <a:rPr lang="en-US" altLang="zh-TW" sz="2800" dirty="0"/>
              <a:t>”</a:t>
            </a:r>
            <a:r>
              <a:rPr lang="zh-TW" altLang="en-US" sz="2800" dirty="0"/>
              <a:t>、</a:t>
            </a:r>
            <a:r>
              <a:rPr lang="en-US" altLang="zh-TW" sz="2800" dirty="0"/>
              <a:t>”</a:t>
            </a:r>
            <a:r>
              <a:rPr lang="zh-TW" altLang="en-US" sz="2800" dirty="0"/>
              <a:t>停止</a:t>
            </a:r>
            <a:r>
              <a:rPr lang="en-US" altLang="zh-TW" sz="2800" dirty="0"/>
              <a:t>”</a:t>
            </a:r>
            <a:r>
              <a:rPr lang="zh-TW" altLang="en-US" sz="2800" dirty="0"/>
              <a:t>、</a:t>
            </a:r>
            <a:r>
              <a:rPr lang="en-US" altLang="zh-TW" sz="2800" dirty="0"/>
              <a:t>”</a:t>
            </a:r>
            <a:r>
              <a:rPr lang="zh-TW" altLang="en-US" sz="2800" dirty="0"/>
              <a:t>硬</a:t>
            </a:r>
            <a:r>
              <a:rPr lang="en-US" altLang="zh-TW" sz="2800" dirty="0"/>
              <a:t>”</a:t>
            </a:r>
            <a:r>
              <a:rPr lang="zh-TW" altLang="en-US" sz="2800" dirty="0"/>
              <a:t>、</a:t>
            </a:r>
            <a:r>
              <a:rPr lang="en-US" altLang="zh-TW" sz="2800" dirty="0"/>
              <a:t>”</a:t>
            </a:r>
            <a:r>
              <a:rPr lang="zh-TW" altLang="en-US" sz="2800" dirty="0"/>
              <a:t>軟</a:t>
            </a:r>
            <a:r>
              <a:rPr lang="en-US" altLang="zh-TW" sz="2800" dirty="0"/>
              <a:t>”</a:t>
            </a:r>
            <a:r>
              <a:rPr lang="zh-TW" altLang="en-US" sz="2800" dirty="0"/>
              <a:t>、</a:t>
            </a:r>
            <a:r>
              <a:rPr lang="en-US" altLang="zh-TW" sz="2800" dirty="0"/>
              <a:t>”</a:t>
            </a:r>
            <a:r>
              <a:rPr lang="zh-TW" altLang="en-US" sz="2800" dirty="0"/>
              <a:t>關</a:t>
            </a:r>
            <a:r>
              <a:rPr lang="en-US" altLang="zh-TW" sz="2800" dirty="0"/>
              <a:t>”</a:t>
            </a:r>
            <a:r>
              <a:rPr lang="zh-TW" altLang="en-US" sz="2800" dirty="0"/>
              <a:t>、</a:t>
            </a:r>
            <a:r>
              <a:rPr lang="en-US" altLang="zh-TW" sz="2800" dirty="0"/>
              <a:t>”</a:t>
            </a:r>
            <a:r>
              <a:rPr lang="zh-TW" altLang="en-US" sz="2800" dirty="0"/>
              <a:t>開</a:t>
            </a:r>
            <a:r>
              <a:rPr lang="en-US" altLang="zh-TW" sz="2800" dirty="0"/>
              <a:t>”</a:t>
            </a:r>
            <a:r>
              <a:rPr lang="zh-TW" altLang="en-US" sz="2800" dirty="0"/>
              <a:t>、</a:t>
            </a:r>
            <a:r>
              <a:rPr lang="en-US" altLang="zh-TW" sz="2800" dirty="0"/>
              <a:t>”</a:t>
            </a:r>
            <a:r>
              <a:rPr lang="zh-TW" altLang="en-US" sz="2800" dirty="0"/>
              <a:t>正常</a:t>
            </a:r>
            <a:r>
              <a:rPr lang="en-US" altLang="zh-TW" sz="2800" dirty="0"/>
              <a:t>”</a:t>
            </a:r>
            <a:r>
              <a:rPr lang="zh-TW" altLang="en-US" sz="2800" dirty="0"/>
              <a:t>、</a:t>
            </a:r>
            <a:r>
              <a:rPr lang="en-US" altLang="zh-TW" sz="2800" dirty="0"/>
              <a:t>”</a:t>
            </a:r>
            <a:r>
              <a:rPr lang="zh-TW" altLang="en-US" sz="2800" dirty="0"/>
              <a:t>警告</a:t>
            </a:r>
            <a:r>
              <a:rPr lang="en-US" altLang="zh-TW" sz="2800" dirty="0"/>
              <a:t>”</a:t>
            </a:r>
            <a:r>
              <a:rPr lang="zh-TW" altLang="en-US" sz="2800" dirty="0"/>
              <a:t>、</a:t>
            </a:r>
            <a:r>
              <a:rPr lang="en-US" altLang="zh-TW" sz="2800" dirty="0"/>
              <a:t>”</a:t>
            </a:r>
            <a:r>
              <a:rPr lang="zh-TW" altLang="en-US" sz="2800" dirty="0"/>
              <a:t>潛在危險</a:t>
            </a:r>
            <a:r>
              <a:rPr lang="en-US" altLang="zh-TW" sz="2800" dirty="0"/>
              <a:t>”</a:t>
            </a:r>
            <a:r>
              <a:rPr lang="zh-TW" altLang="en-US" sz="2800" dirty="0"/>
              <a:t>、</a:t>
            </a:r>
            <a:r>
              <a:rPr lang="en-US" altLang="zh-TW" sz="2800" dirty="0"/>
              <a:t>”</a:t>
            </a:r>
            <a:r>
              <a:rPr lang="zh-TW" altLang="en-US" sz="2800" dirty="0"/>
              <a:t>輻射危害</a:t>
            </a:r>
            <a:r>
              <a:rPr lang="en-US" altLang="zh-TW" sz="2800" dirty="0"/>
              <a:t>”</a:t>
            </a:r>
            <a:r>
              <a:rPr lang="zh-TW" altLang="en-US" sz="2800" dirty="0"/>
              <a:t>、</a:t>
            </a:r>
            <a:r>
              <a:rPr lang="en-US" altLang="zh-TW" sz="2800" dirty="0"/>
              <a:t>”</a:t>
            </a:r>
            <a:r>
              <a:rPr lang="zh-TW" altLang="en-US" sz="2800" dirty="0"/>
              <a:t>強</a:t>
            </a:r>
            <a:r>
              <a:rPr lang="en-US" altLang="zh-TW" sz="2800" dirty="0"/>
              <a:t>”</a:t>
            </a:r>
            <a:r>
              <a:rPr lang="zh-TW" altLang="en-US" sz="2800" dirty="0"/>
              <a:t>、</a:t>
            </a:r>
            <a:r>
              <a:rPr lang="en-US" altLang="zh-TW" sz="2800" dirty="0"/>
              <a:t>”</a:t>
            </a:r>
            <a:r>
              <a:rPr lang="zh-TW" altLang="en-US" sz="2800" dirty="0"/>
              <a:t>弱</a:t>
            </a:r>
            <a:r>
              <a:rPr lang="en-US" altLang="zh-TW" sz="2800" dirty="0"/>
              <a:t>”</a:t>
            </a:r>
            <a:r>
              <a:rPr lang="zh-TW" altLang="en-US" sz="2800" dirty="0"/>
              <a:t>。</a:t>
            </a:r>
            <a:endParaRPr lang="en-US" altLang="zh-TW" sz="2800" dirty="0"/>
          </a:p>
          <a:p>
            <a:r>
              <a:rPr lang="zh-TW" altLang="en-US" sz="2800" dirty="0"/>
              <a:t>受測者透過研究助理或電子郵件收到問卷。</a:t>
            </a:r>
            <a:endParaRPr lang="en-US" altLang="zh-TW" sz="2800" dirty="0"/>
          </a:p>
          <a:p>
            <a:endParaRPr lang="zh-TW" altLang="en-US" sz="2800" dirty="0"/>
          </a:p>
        </p:txBody>
      </p:sp>
    </p:spTree>
    <p:extLst>
      <p:ext uri="{BB962C8B-B14F-4D97-AF65-F5344CB8AC3E}">
        <p14:creationId xmlns:p14="http://schemas.microsoft.com/office/powerpoint/2010/main" val="402414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365671A-E1D2-4C80-8849-8C01C659C3FA}"/>
              </a:ext>
            </a:extLst>
          </p:cNvPr>
          <p:cNvSpPr>
            <a:spLocks noGrp="1"/>
          </p:cNvSpPr>
          <p:nvPr>
            <p:ph type="title"/>
          </p:nvPr>
        </p:nvSpPr>
        <p:spPr/>
        <p:txBody>
          <a:bodyPr/>
          <a:lstStyle/>
          <a:p>
            <a:r>
              <a:rPr lang="en-US" altLang="zh-TW" dirty="0"/>
              <a:t>Methods</a:t>
            </a:r>
            <a:endParaRPr lang="zh-TW" altLang="en-US" dirty="0"/>
          </a:p>
        </p:txBody>
      </p:sp>
      <p:sp>
        <p:nvSpPr>
          <p:cNvPr id="3" name="內容版面配置區 2">
            <a:extLst>
              <a:ext uri="{FF2B5EF4-FFF2-40B4-BE49-F238E27FC236}">
                <a16:creationId xmlns:a16="http://schemas.microsoft.com/office/drawing/2014/main" id="{21787FD7-49D8-4E7E-8A10-A8EDEF28D6DC}"/>
              </a:ext>
            </a:extLst>
          </p:cNvPr>
          <p:cNvSpPr>
            <a:spLocks noGrp="1"/>
          </p:cNvSpPr>
          <p:nvPr>
            <p:ph idx="1"/>
          </p:nvPr>
        </p:nvSpPr>
        <p:spPr/>
        <p:txBody>
          <a:bodyPr>
            <a:normAutofit/>
          </a:bodyPr>
          <a:lstStyle/>
          <a:p>
            <a:r>
              <a:rPr lang="zh-TW" altLang="en-US" sz="2800" dirty="0"/>
              <a:t>受測者</a:t>
            </a:r>
            <a:r>
              <a:rPr lang="en-US" altLang="zh-TW" sz="2800" dirty="0"/>
              <a:t>:100</a:t>
            </a:r>
            <a:r>
              <a:rPr lang="zh-TW" altLang="en-US" sz="2800" dirty="0"/>
              <a:t>位白領階層的工作者和</a:t>
            </a:r>
            <a:r>
              <a:rPr lang="en-US" altLang="zh-TW" sz="2800" dirty="0"/>
              <a:t>100</a:t>
            </a:r>
            <a:r>
              <a:rPr lang="zh-TW" altLang="en-US" sz="2800" dirty="0"/>
              <a:t>香港大學生。</a:t>
            </a:r>
            <a:endParaRPr lang="en-US" altLang="zh-TW" sz="2800" dirty="0"/>
          </a:p>
          <a:p>
            <a:pPr lvl="1"/>
            <a:r>
              <a:rPr lang="zh-TW" altLang="en-US" sz="2600" dirty="0"/>
              <a:t>白領階層工作者</a:t>
            </a:r>
            <a:r>
              <a:rPr lang="en-US" altLang="zh-TW" sz="2600" dirty="0"/>
              <a:t>:</a:t>
            </a:r>
            <a:r>
              <a:rPr lang="zh-TW" altLang="en-US" sz="2600" dirty="0"/>
              <a:t>辦公室助理、研究人員、秘書和財務官員。</a:t>
            </a:r>
            <a:endParaRPr lang="en-US" altLang="zh-TW" sz="2600" dirty="0"/>
          </a:p>
          <a:p>
            <a:pPr lvl="1"/>
            <a:r>
              <a:rPr lang="zh-TW" altLang="en-US" sz="2600" dirty="0"/>
              <a:t>學生</a:t>
            </a:r>
            <a:r>
              <a:rPr lang="en-US" altLang="zh-TW" sz="2600" dirty="0"/>
              <a:t>:</a:t>
            </a:r>
            <a:r>
              <a:rPr lang="zh-TW" altLang="en-US" sz="2600" dirty="0"/>
              <a:t>從香港各個大學中隨機</a:t>
            </a:r>
            <a:r>
              <a:rPr lang="zh-TW" altLang="en-US" sz="2600"/>
              <a:t>招募。</a:t>
            </a:r>
            <a:endParaRPr lang="en-US" altLang="zh-TW" sz="2800"/>
          </a:p>
          <a:p>
            <a:r>
              <a:rPr lang="zh-TW" altLang="en-US" sz="2800" dirty="0"/>
              <a:t>當兩組各接收到</a:t>
            </a:r>
            <a:r>
              <a:rPr lang="en-US" altLang="zh-TW" sz="2800" dirty="0"/>
              <a:t>100</a:t>
            </a:r>
            <a:r>
              <a:rPr lang="zh-TW" altLang="en-US" sz="2800" dirty="0"/>
              <a:t>份有效問卷後，會停止招募新的受測者。</a:t>
            </a:r>
            <a:endParaRPr lang="en-US" altLang="zh-TW" sz="2800" dirty="0"/>
          </a:p>
          <a:p>
            <a:r>
              <a:rPr lang="zh-TW" altLang="en-US" sz="2800" dirty="0"/>
              <a:t>問卷內容包括個人相關信息</a:t>
            </a:r>
            <a:r>
              <a:rPr lang="en-US" altLang="zh-TW" sz="2800" dirty="0"/>
              <a:t>(</a:t>
            </a:r>
            <a:r>
              <a:rPr lang="zh-TW" altLang="en-US" sz="2800" dirty="0"/>
              <a:t>性別和年齡</a:t>
            </a:r>
            <a:r>
              <a:rPr lang="en-US" altLang="zh-TW" sz="2800" dirty="0"/>
              <a:t>)</a:t>
            </a:r>
            <a:r>
              <a:rPr lang="zh-TW" altLang="en-US" sz="2800" dirty="0"/>
              <a:t>，並且選擇他們認為能代表</a:t>
            </a:r>
            <a:r>
              <a:rPr lang="en-US" altLang="zh-TW" sz="2800" dirty="0"/>
              <a:t>16</a:t>
            </a:r>
            <a:r>
              <a:rPr lang="zh-TW" altLang="en-US" sz="2800" dirty="0"/>
              <a:t>種概念的顏色</a:t>
            </a:r>
            <a:r>
              <a:rPr lang="en-US" altLang="zh-TW" sz="2800" dirty="0"/>
              <a:t>(10</a:t>
            </a:r>
            <a:r>
              <a:rPr lang="zh-TW" altLang="en-US" sz="2800" dirty="0"/>
              <a:t>種顏色間做選擇</a:t>
            </a:r>
            <a:r>
              <a:rPr lang="en-US" altLang="zh-TW" sz="2800" dirty="0"/>
              <a:t>)</a:t>
            </a:r>
            <a:r>
              <a:rPr lang="zh-TW" altLang="en-US" sz="2800" dirty="0"/>
              <a:t>。</a:t>
            </a:r>
            <a:endParaRPr lang="en-US" altLang="zh-TW" sz="2800" dirty="0"/>
          </a:p>
          <a:p>
            <a:r>
              <a:rPr lang="zh-TW" altLang="en-US" sz="2800" dirty="0"/>
              <a:t>一種顏色能與多個概念有關連，但當有概念無法以顏色作為代表時，另設選項為</a:t>
            </a:r>
            <a:r>
              <a:rPr lang="en-US" altLang="zh-TW" sz="2800" dirty="0"/>
              <a:t>”</a:t>
            </a:r>
            <a:r>
              <a:rPr lang="zh-TW" altLang="en-US" sz="2800" dirty="0"/>
              <a:t>沒有合適的顏色</a:t>
            </a:r>
            <a:r>
              <a:rPr lang="en-US" altLang="zh-TW" sz="2800" dirty="0"/>
              <a:t>”</a:t>
            </a:r>
            <a:r>
              <a:rPr lang="zh-TW" altLang="en-US" sz="2800" dirty="0"/>
              <a:t>。</a:t>
            </a:r>
            <a:endParaRPr lang="en-US" altLang="zh-TW" sz="2800" dirty="0"/>
          </a:p>
          <a:p>
            <a:endParaRPr lang="zh-TW" altLang="en-US" sz="2800" dirty="0"/>
          </a:p>
        </p:txBody>
      </p:sp>
    </p:spTree>
    <p:extLst>
      <p:ext uri="{BB962C8B-B14F-4D97-AF65-F5344CB8AC3E}">
        <p14:creationId xmlns:p14="http://schemas.microsoft.com/office/powerpoint/2010/main" val="181987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67F7942-88A6-475A-949F-68383E476049}"/>
              </a:ext>
            </a:extLst>
          </p:cNvPr>
          <p:cNvSpPr>
            <a:spLocks noGrp="1"/>
          </p:cNvSpPr>
          <p:nvPr>
            <p:ph type="title"/>
          </p:nvPr>
        </p:nvSpPr>
        <p:spPr/>
        <p:txBody>
          <a:bodyPr/>
          <a:lstStyle/>
          <a:p>
            <a:r>
              <a:rPr lang="en-US" altLang="zh-TW" dirty="0"/>
              <a:t>Results-Participant characteristics</a:t>
            </a:r>
            <a:endParaRPr lang="zh-TW" altLang="en-US" dirty="0"/>
          </a:p>
        </p:txBody>
      </p:sp>
      <p:sp>
        <p:nvSpPr>
          <p:cNvPr id="3" name="內容版面配置區 2">
            <a:extLst>
              <a:ext uri="{FF2B5EF4-FFF2-40B4-BE49-F238E27FC236}">
                <a16:creationId xmlns:a16="http://schemas.microsoft.com/office/drawing/2014/main" id="{E4AA7093-D687-456E-859E-EBDDC1A834A0}"/>
              </a:ext>
            </a:extLst>
          </p:cNvPr>
          <p:cNvSpPr>
            <a:spLocks noGrp="1"/>
          </p:cNvSpPr>
          <p:nvPr>
            <p:ph idx="1"/>
          </p:nvPr>
        </p:nvSpPr>
        <p:spPr/>
        <p:txBody>
          <a:bodyPr>
            <a:normAutofit/>
          </a:bodyPr>
          <a:lstStyle/>
          <a:p>
            <a:r>
              <a:rPr lang="zh-TW" altLang="en-US" sz="2800" dirty="0"/>
              <a:t>大學生</a:t>
            </a:r>
            <a:r>
              <a:rPr lang="en-US" altLang="zh-TW" sz="2800" dirty="0"/>
              <a:t>:</a:t>
            </a:r>
          </a:p>
          <a:p>
            <a:r>
              <a:rPr lang="zh-TW" altLang="en-US" sz="2800" dirty="0"/>
              <a:t>性別</a:t>
            </a:r>
            <a:r>
              <a:rPr lang="en-US" altLang="zh-TW" sz="2800" dirty="0"/>
              <a:t>:40</a:t>
            </a:r>
            <a:r>
              <a:rPr lang="zh-TW" altLang="en-US" sz="2800" dirty="0"/>
              <a:t>名男性，</a:t>
            </a:r>
            <a:r>
              <a:rPr lang="en-US" altLang="zh-TW" sz="2800" dirty="0"/>
              <a:t>60</a:t>
            </a:r>
            <a:r>
              <a:rPr lang="zh-TW" altLang="en-US" sz="2800" dirty="0"/>
              <a:t>名女性。</a:t>
            </a:r>
            <a:endParaRPr lang="en-US" altLang="zh-TW" sz="2800" dirty="0"/>
          </a:p>
          <a:p>
            <a:r>
              <a:rPr lang="zh-TW" altLang="en-US" sz="2800" dirty="0"/>
              <a:t>年齡</a:t>
            </a:r>
            <a:r>
              <a:rPr lang="en-US" altLang="zh-TW" sz="2800" dirty="0"/>
              <a:t>:18-20(28%)</a:t>
            </a:r>
            <a:r>
              <a:rPr lang="zh-TW" altLang="en-US" sz="2800" dirty="0"/>
              <a:t>、</a:t>
            </a:r>
            <a:r>
              <a:rPr lang="en-US" altLang="zh-TW" sz="2800" dirty="0"/>
              <a:t>21-30(67%)</a:t>
            </a:r>
            <a:r>
              <a:rPr lang="zh-TW" altLang="en-US" sz="2800" dirty="0"/>
              <a:t>、</a:t>
            </a:r>
            <a:r>
              <a:rPr lang="en-US" altLang="zh-TW" sz="2800" dirty="0"/>
              <a:t>31-45(5%)</a:t>
            </a:r>
            <a:r>
              <a:rPr lang="zh-TW" altLang="en-US" sz="2800" dirty="0"/>
              <a:t>。</a:t>
            </a:r>
            <a:endParaRPr lang="en-US" altLang="zh-TW" sz="2800" dirty="0"/>
          </a:p>
          <a:p>
            <a:r>
              <a:rPr lang="zh-TW" altLang="en-US" sz="2800" dirty="0"/>
              <a:t>白領階層</a:t>
            </a:r>
            <a:r>
              <a:rPr lang="en-US" altLang="zh-TW" sz="2800" dirty="0"/>
              <a:t>:</a:t>
            </a:r>
          </a:p>
          <a:p>
            <a:r>
              <a:rPr lang="zh-TW" altLang="en-US" sz="2800" dirty="0"/>
              <a:t>性別</a:t>
            </a:r>
            <a:r>
              <a:rPr lang="en-US" altLang="zh-TW" sz="2800" dirty="0"/>
              <a:t>:53</a:t>
            </a:r>
            <a:r>
              <a:rPr lang="zh-TW" altLang="en-US" sz="2800" dirty="0"/>
              <a:t>名男性、</a:t>
            </a:r>
            <a:r>
              <a:rPr lang="en-US" altLang="zh-TW" sz="2800" dirty="0"/>
              <a:t>47</a:t>
            </a:r>
            <a:r>
              <a:rPr lang="zh-TW" altLang="en-US" sz="2800" dirty="0"/>
              <a:t>名女性。</a:t>
            </a:r>
            <a:endParaRPr lang="en-US" altLang="zh-TW" sz="2800" dirty="0"/>
          </a:p>
          <a:p>
            <a:r>
              <a:rPr lang="zh-TW" altLang="en-US" sz="2800" dirty="0"/>
              <a:t>年齡</a:t>
            </a:r>
            <a:r>
              <a:rPr lang="en-US" altLang="zh-TW" sz="2800" dirty="0"/>
              <a:t>: 21-30(62%)</a:t>
            </a:r>
            <a:r>
              <a:rPr lang="zh-TW" altLang="en-US" sz="2800" dirty="0"/>
              <a:t>、</a:t>
            </a:r>
            <a:r>
              <a:rPr lang="en-US" altLang="zh-TW" sz="2800" dirty="0"/>
              <a:t>31-45(12%)</a:t>
            </a:r>
            <a:r>
              <a:rPr lang="zh-TW" altLang="en-US" sz="2800" dirty="0"/>
              <a:t>、</a:t>
            </a:r>
            <a:r>
              <a:rPr lang="en-US" altLang="zh-TW" sz="2800" dirty="0"/>
              <a:t>41-50(15%)</a:t>
            </a:r>
            <a:r>
              <a:rPr lang="zh-TW" altLang="en-US" sz="2800" dirty="0"/>
              <a:t>、</a:t>
            </a:r>
            <a:r>
              <a:rPr lang="en-US" altLang="zh-TW" sz="2800" dirty="0"/>
              <a:t>51</a:t>
            </a:r>
            <a:r>
              <a:rPr lang="zh-TW" altLang="en-US" sz="2800" dirty="0"/>
              <a:t>以上</a:t>
            </a:r>
            <a:r>
              <a:rPr lang="en-US" altLang="zh-TW" sz="2800" dirty="0"/>
              <a:t>(11%)</a:t>
            </a:r>
            <a:r>
              <a:rPr lang="zh-TW" altLang="en-US" sz="2800" dirty="0"/>
              <a:t>。</a:t>
            </a:r>
          </a:p>
        </p:txBody>
      </p:sp>
    </p:spTree>
    <p:extLst>
      <p:ext uri="{BB962C8B-B14F-4D97-AF65-F5344CB8AC3E}">
        <p14:creationId xmlns:p14="http://schemas.microsoft.com/office/powerpoint/2010/main" val="3376885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67F7942-88A6-475A-949F-68383E476049}"/>
              </a:ext>
            </a:extLst>
          </p:cNvPr>
          <p:cNvSpPr>
            <a:spLocks noGrp="1"/>
          </p:cNvSpPr>
          <p:nvPr>
            <p:ph type="title"/>
          </p:nvPr>
        </p:nvSpPr>
        <p:spPr/>
        <p:txBody>
          <a:bodyPr/>
          <a:lstStyle/>
          <a:p>
            <a:r>
              <a:rPr lang="en-US" altLang="zh-TW" dirty="0"/>
              <a:t>Results- Color-concept associations</a:t>
            </a:r>
            <a:endParaRPr lang="zh-TW" altLang="en-US" dirty="0"/>
          </a:p>
        </p:txBody>
      </p:sp>
      <p:sp>
        <p:nvSpPr>
          <p:cNvPr id="3" name="內容版面配置區 2">
            <a:extLst>
              <a:ext uri="{FF2B5EF4-FFF2-40B4-BE49-F238E27FC236}">
                <a16:creationId xmlns:a16="http://schemas.microsoft.com/office/drawing/2014/main" id="{E4AA7093-D687-456E-859E-EBDDC1A834A0}"/>
              </a:ext>
            </a:extLst>
          </p:cNvPr>
          <p:cNvSpPr>
            <a:spLocks noGrp="1"/>
          </p:cNvSpPr>
          <p:nvPr>
            <p:ph idx="1"/>
          </p:nvPr>
        </p:nvSpPr>
        <p:spPr>
          <a:xfrm>
            <a:off x="838200" y="1690688"/>
            <a:ext cx="10515600" cy="4351338"/>
          </a:xfrm>
        </p:spPr>
        <p:txBody>
          <a:bodyPr>
            <a:normAutofit/>
          </a:bodyPr>
          <a:lstStyle/>
          <a:p>
            <a:r>
              <a:rPr lang="zh-TW" altLang="en-US" sz="2800" dirty="0"/>
              <a:t>學生</a:t>
            </a:r>
            <a:r>
              <a:rPr lang="en-US" altLang="zh-TW" sz="2800" dirty="0"/>
              <a:t>:</a:t>
            </a:r>
            <a:r>
              <a:rPr lang="zh-TW" altLang="en-US" sz="2800" dirty="0"/>
              <a:t>紅</a:t>
            </a:r>
            <a:r>
              <a:rPr lang="en-US" altLang="zh-TW" sz="2800" dirty="0"/>
              <a:t>:23.6%</a:t>
            </a:r>
            <a:r>
              <a:rPr lang="zh-TW" altLang="en-US" sz="2800" dirty="0"/>
              <a:t>、綠</a:t>
            </a:r>
            <a:r>
              <a:rPr lang="en-US" altLang="zh-TW" sz="2800" dirty="0"/>
              <a:t>:12.4%</a:t>
            </a:r>
            <a:r>
              <a:rPr lang="zh-TW" altLang="en-US" sz="2800" dirty="0"/>
              <a:t>。白領</a:t>
            </a:r>
            <a:r>
              <a:rPr lang="en-US" altLang="zh-TW" sz="2800" dirty="0"/>
              <a:t>:25.6%</a:t>
            </a:r>
            <a:r>
              <a:rPr lang="zh-TW" altLang="en-US" sz="2800" dirty="0"/>
              <a:t>、綠</a:t>
            </a:r>
            <a:r>
              <a:rPr lang="en-US" altLang="zh-TW" sz="2800" dirty="0"/>
              <a:t>:16.4%</a:t>
            </a:r>
            <a:r>
              <a:rPr lang="zh-TW" altLang="en-US" sz="2800" dirty="0"/>
              <a:t>。</a:t>
            </a:r>
            <a:endParaRPr lang="en-US" altLang="zh-TW" sz="2800" dirty="0"/>
          </a:p>
          <a:p>
            <a:r>
              <a:rPr lang="zh-TW" altLang="en-US" sz="2800" dirty="0"/>
              <a:t>表中顯示卡方檢驗的結果，顯示每個概念至少與一種顏色相關為顯著的。</a:t>
            </a:r>
          </a:p>
        </p:txBody>
      </p:sp>
      <p:grpSp>
        <p:nvGrpSpPr>
          <p:cNvPr id="7" name="群組 6">
            <a:extLst>
              <a:ext uri="{FF2B5EF4-FFF2-40B4-BE49-F238E27FC236}">
                <a16:creationId xmlns:a16="http://schemas.microsoft.com/office/drawing/2014/main" id="{C4E0828D-F10B-4376-86EF-ED9500919815}"/>
              </a:ext>
            </a:extLst>
          </p:cNvPr>
          <p:cNvGrpSpPr/>
          <p:nvPr/>
        </p:nvGrpSpPr>
        <p:grpSpPr>
          <a:xfrm>
            <a:off x="4299284" y="2815912"/>
            <a:ext cx="6197868" cy="4042088"/>
            <a:chOff x="4299284" y="2815912"/>
            <a:chExt cx="6197868" cy="4042088"/>
          </a:xfrm>
        </p:grpSpPr>
        <p:pic>
          <p:nvPicPr>
            <p:cNvPr id="5" name="圖片 4">
              <a:extLst>
                <a:ext uri="{FF2B5EF4-FFF2-40B4-BE49-F238E27FC236}">
                  <a16:creationId xmlns:a16="http://schemas.microsoft.com/office/drawing/2014/main" id="{E5205149-5F4D-456C-B5A0-1437ADB96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9284" y="2815912"/>
              <a:ext cx="6197868" cy="4042088"/>
            </a:xfrm>
            <a:prstGeom prst="rect">
              <a:avLst/>
            </a:prstGeom>
          </p:spPr>
        </p:pic>
        <p:sp>
          <p:nvSpPr>
            <p:cNvPr id="6" name="矩形 5">
              <a:extLst>
                <a:ext uri="{FF2B5EF4-FFF2-40B4-BE49-F238E27FC236}">
                  <a16:creationId xmlns:a16="http://schemas.microsoft.com/office/drawing/2014/main" id="{9A2E2D78-A53F-4D41-8FF4-41E269B7DC60}"/>
                </a:ext>
              </a:extLst>
            </p:cNvPr>
            <p:cNvSpPr/>
            <p:nvPr/>
          </p:nvSpPr>
          <p:spPr>
            <a:xfrm>
              <a:off x="9994232" y="3096126"/>
              <a:ext cx="320842" cy="339674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Tree>
    <p:extLst>
      <p:ext uri="{BB962C8B-B14F-4D97-AF65-F5344CB8AC3E}">
        <p14:creationId xmlns:p14="http://schemas.microsoft.com/office/powerpoint/2010/main" val="1668030586"/>
      </p:ext>
    </p:extLst>
  </p:cSld>
  <p:clrMapOvr>
    <a:masterClrMapping/>
  </p:clrMapOvr>
</p:sld>
</file>

<file path=ppt/theme/theme1.xml><?xml version="1.0" encoding="utf-8"?>
<a:theme xmlns:a="http://schemas.openxmlformats.org/drawingml/2006/main" name="回顧">
  <a:themeElements>
    <a:clrScheme name="回顧">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TM02900769[[fn=回顧]]</Template>
  <TotalTime>524</TotalTime>
  <Words>977</Words>
  <Application>Microsoft Office PowerPoint</Application>
  <PresentationFormat>寬螢幕</PresentationFormat>
  <Paragraphs>80</Paragraphs>
  <Slides>16</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16</vt:i4>
      </vt:variant>
    </vt:vector>
  </HeadingPairs>
  <TitlesOfParts>
    <vt:vector size="21" baseType="lpstr">
      <vt:lpstr>新細明體</vt:lpstr>
      <vt:lpstr>Arial</vt:lpstr>
      <vt:lpstr>Calibri</vt:lpstr>
      <vt:lpstr>Calibri Light</vt:lpstr>
      <vt:lpstr>回顧</vt:lpstr>
      <vt:lpstr>A study of the relationship between color-concept association and occupational background for Chinese</vt:lpstr>
      <vt:lpstr>Introduction</vt:lpstr>
      <vt:lpstr>Introduction</vt:lpstr>
      <vt:lpstr>Introduction</vt:lpstr>
      <vt:lpstr>Methods</vt:lpstr>
      <vt:lpstr>Methods</vt:lpstr>
      <vt:lpstr>Methods</vt:lpstr>
      <vt:lpstr>Results-Participant characteristics</vt:lpstr>
      <vt:lpstr>Results- Color-concept associations</vt:lpstr>
      <vt:lpstr>Results- Comparison of the most frequent color-concept associations</vt:lpstr>
      <vt:lpstr>Results- Comparison of the most frequent color-concept associations</vt:lpstr>
      <vt:lpstr>Discussion</vt:lpstr>
      <vt:lpstr>Discussion</vt:lpstr>
      <vt:lpstr>Discussion</vt:lpstr>
      <vt:lpstr>Discussion</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of the relationship between color-concept association and occupational background for Chinese</dc:title>
  <dc:creator>伍軒弘</dc:creator>
  <cp:lastModifiedBy>許閔淳</cp:lastModifiedBy>
  <cp:revision>41</cp:revision>
  <dcterms:created xsi:type="dcterms:W3CDTF">2018-12-25T15:35:04Z</dcterms:created>
  <dcterms:modified xsi:type="dcterms:W3CDTF">2019-01-02T01:54:57Z</dcterms:modified>
</cp:coreProperties>
</file>